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0"/>
  </p:notesMasterIdLst>
  <p:sldIdLst>
    <p:sldId id="256" r:id="rId2"/>
    <p:sldId id="380" r:id="rId3"/>
    <p:sldId id="279" r:id="rId4"/>
    <p:sldId id="309" r:id="rId5"/>
    <p:sldId id="381" r:id="rId6"/>
    <p:sldId id="310" r:id="rId7"/>
    <p:sldId id="266" r:id="rId8"/>
    <p:sldId id="368"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489" autoAdjust="0"/>
  </p:normalViewPr>
  <p:slideViewPr>
    <p:cSldViewPr snapToGrid="0">
      <p:cViewPr varScale="1">
        <p:scale>
          <a:sx n="84" d="100"/>
          <a:sy n="84" d="100"/>
        </p:scale>
        <p:origin x="4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52306-0001-4419-94CB-314A42E1020D}" type="datetimeFigureOut">
              <a:rPr lang="en-US" smtClean="0"/>
              <a:t>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B83F67-AF90-4EBD-B610-8ADB2F98EF98}" type="slidenum">
              <a:rPr lang="en-US" smtClean="0"/>
              <a:t>‹#›</a:t>
            </a:fld>
            <a:endParaRPr lang="en-US"/>
          </a:p>
        </p:txBody>
      </p:sp>
    </p:spTree>
    <p:extLst>
      <p:ext uri="{BB962C8B-B14F-4D97-AF65-F5344CB8AC3E}">
        <p14:creationId xmlns:p14="http://schemas.microsoft.com/office/powerpoint/2010/main" val="1776753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56051" y="8818565"/>
            <a:ext cx="3027363" cy="465137"/>
          </a:xfrm>
          <a:prstGeom prst="rect">
            <a:avLst/>
          </a:prstGeom>
        </p:spPr>
        <p:txBody>
          <a:bodyPr/>
          <a:lstStyle/>
          <a:p>
            <a:fld id="{BAEFC7BD-DCAB-40B5-9DBF-6583C6AC2D74}" type="slidenum">
              <a:rPr lang="en-US" smtClean="0"/>
              <a:t>8</a:t>
            </a:fld>
            <a:endParaRPr lang="en-US"/>
          </a:p>
        </p:txBody>
      </p:sp>
    </p:spTree>
    <p:extLst>
      <p:ext uri="{BB962C8B-B14F-4D97-AF65-F5344CB8AC3E}">
        <p14:creationId xmlns:p14="http://schemas.microsoft.com/office/powerpoint/2010/main" val="1146900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2/6/2018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youtu.be/Jbf2LjF8OPw"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9B150-29E0-4BEA-9418-C706286773E7}"/>
              </a:ext>
            </a:extLst>
          </p:cNvPr>
          <p:cNvSpPr>
            <a:spLocks noGrp="1"/>
          </p:cNvSpPr>
          <p:nvPr>
            <p:ph type="ctrTitle"/>
          </p:nvPr>
        </p:nvSpPr>
        <p:spPr>
          <a:xfrm>
            <a:off x="2037410" y="-397368"/>
            <a:ext cx="8915399" cy="2262781"/>
          </a:xfrm>
        </p:spPr>
        <p:txBody>
          <a:bodyPr>
            <a:normAutofit/>
          </a:bodyPr>
          <a:lstStyle/>
          <a:p>
            <a:r>
              <a:rPr lang="en-US" dirty="0"/>
              <a:t>Israel Through Palestinian eyes Pt 4</a:t>
            </a:r>
          </a:p>
        </p:txBody>
      </p:sp>
      <p:sp>
        <p:nvSpPr>
          <p:cNvPr id="3" name="Subtitle 2">
            <a:extLst>
              <a:ext uri="{FF2B5EF4-FFF2-40B4-BE49-F238E27FC236}">
                <a16:creationId xmlns:a16="http://schemas.microsoft.com/office/drawing/2014/main" id="{0ACE042B-9787-4761-97D0-D92C856B0CF5}"/>
              </a:ext>
            </a:extLst>
          </p:cNvPr>
          <p:cNvSpPr>
            <a:spLocks noGrp="1"/>
          </p:cNvSpPr>
          <p:nvPr>
            <p:ph type="subTitle" idx="1"/>
          </p:nvPr>
        </p:nvSpPr>
        <p:spPr/>
        <p:txBody>
          <a:bodyPr/>
          <a:lstStyle/>
          <a:p>
            <a:r>
              <a:rPr lang="en-US" dirty="0"/>
              <a:t>By Bro. Jared Keyes</a:t>
            </a:r>
          </a:p>
        </p:txBody>
      </p:sp>
      <p:pic>
        <p:nvPicPr>
          <p:cNvPr id="5" name="Picture 4">
            <a:extLst>
              <a:ext uri="{FF2B5EF4-FFF2-40B4-BE49-F238E27FC236}">
                <a16:creationId xmlns:a16="http://schemas.microsoft.com/office/drawing/2014/main" id="{6066AE6A-98DD-4C63-91AE-091E6236254A}"/>
              </a:ext>
            </a:extLst>
          </p:cNvPr>
          <p:cNvPicPr>
            <a:picLocks noChangeAspect="1"/>
          </p:cNvPicPr>
          <p:nvPr/>
        </p:nvPicPr>
        <p:blipFill>
          <a:blip r:embed="rId2"/>
          <a:stretch>
            <a:fillRect/>
          </a:stretch>
        </p:blipFill>
        <p:spPr>
          <a:xfrm>
            <a:off x="5353049" y="1957979"/>
            <a:ext cx="6355561" cy="4766671"/>
          </a:xfrm>
          <a:prstGeom prst="rect">
            <a:avLst/>
          </a:prstGeom>
        </p:spPr>
      </p:pic>
    </p:spTree>
    <p:extLst>
      <p:ext uri="{BB962C8B-B14F-4D97-AF65-F5344CB8AC3E}">
        <p14:creationId xmlns:p14="http://schemas.microsoft.com/office/powerpoint/2010/main" val="2624516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923B2-593E-4CF7-9FB5-84F14519B7CE}"/>
              </a:ext>
            </a:extLst>
          </p:cNvPr>
          <p:cNvSpPr>
            <a:spLocks noGrp="1"/>
          </p:cNvSpPr>
          <p:nvPr>
            <p:ph type="title"/>
          </p:nvPr>
        </p:nvSpPr>
        <p:spPr>
          <a:xfrm>
            <a:off x="1948156" y="371903"/>
            <a:ext cx="9851495" cy="1476352"/>
          </a:xfrm>
        </p:spPr>
        <p:txBody>
          <a:bodyPr>
            <a:normAutofit fontScale="90000"/>
          </a:bodyPr>
          <a:lstStyle/>
          <a:p>
            <a:r>
              <a:rPr lang="en-US" dirty="0"/>
              <a:t>History shows that the Arabs entered the land mainly after the inception of the Belfour declaration.</a:t>
            </a:r>
          </a:p>
        </p:txBody>
      </p:sp>
      <p:sp>
        <p:nvSpPr>
          <p:cNvPr id="4" name="AutoShape 2" descr="https://tse2.mm.bing.net/th?id=OIP.kum-MKyA9aY7wdrdy2m26QEsDL&amp;pid=15.1&amp;P=0&amp;w=254&amp;h=173">
            <a:extLst>
              <a:ext uri="{FF2B5EF4-FFF2-40B4-BE49-F238E27FC236}">
                <a16:creationId xmlns:a16="http://schemas.microsoft.com/office/drawing/2014/main" id="{FAC3C043-3A1A-4017-997B-17B06717DDA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tse2.mm.bing.net/th?id=OIP.kum-MKyA9aY7wdrdy2m26QEsDL&amp;pid=15.1&amp;P=0&amp;w=254&amp;h=173">
            <a:extLst>
              <a:ext uri="{FF2B5EF4-FFF2-40B4-BE49-F238E27FC236}">
                <a16:creationId xmlns:a16="http://schemas.microsoft.com/office/drawing/2014/main" id="{08E093FA-5FCB-46E7-9D1A-146311B34FD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Content Placeholder 6">
            <a:extLst>
              <a:ext uri="{FF2B5EF4-FFF2-40B4-BE49-F238E27FC236}">
                <a16:creationId xmlns:a16="http://schemas.microsoft.com/office/drawing/2014/main" id="{3C556986-2F5F-4F42-9C48-A8088DBCE7F7}"/>
              </a:ext>
            </a:extLst>
          </p:cNvPr>
          <p:cNvSpPr>
            <a:spLocks noGrp="1"/>
          </p:cNvSpPr>
          <p:nvPr>
            <p:ph idx="1"/>
          </p:nvPr>
        </p:nvSpPr>
        <p:spPr>
          <a:xfrm>
            <a:off x="1585426" y="2091446"/>
            <a:ext cx="10078038" cy="4268191"/>
          </a:xfrm>
        </p:spPr>
        <p:txBody>
          <a:bodyPr>
            <a:normAutofit/>
          </a:bodyPr>
          <a:lstStyle/>
          <a:p>
            <a:r>
              <a:rPr lang="en-US" dirty="0"/>
              <a:t>False Statements made that declare the history of Palestinians:</a:t>
            </a:r>
          </a:p>
          <a:p>
            <a:endParaRPr lang="en-US" dirty="0"/>
          </a:p>
          <a:p>
            <a:endParaRPr lang="en-US" dirty="0"/>
          </a:p>
        </p:txBody>
      </p:sp>
      <p:pic>
        <p:nvPicPr>
          <p:cNvPr id="3" name="editedVideo_1-20-2018_100134_PM">
            <a:hlinkClick r:id="" action="ppaction://media"/>
            <a:extLst>
              <a:ext uri="{FF2B5EF4-FFF2-40B4-BE49-F238E27FC236}">
                <a16:creationId xmlns:a16="http://schemas.microsoft.com/office/drawing/2014/main" id="{CC4F4E5D-A27E-4C85-8104-9A92BAF443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42808" y="2606584"/>
            <a:ext cx="7104434" cy="3996244"/>
          </a:xfrm>
          <a:prstGeom prst="rect">
            <a:avLst/>
          </a:prstGeom>
        </p:spPr>
      </p:pic>
      <p:sp>
        <p:nvSpPr>
          <p:cNvPr id="6" name="TextBox 5">
            <a:extLst>
              <a:ext uri="{FF2B5EF4-FFF2-40B4-BE49-F238E27FC236}">
                <a16:creationId xmlns:a16="http://schemas.microsoft.com/office/drawing/2014/main" id="{46F923A1-5CFF-4C69-B1A6-3954ACE82399}"/>
              </a:ext>
            </a:extLst>
          </p:cNvPr>
          <p:cNvSpPr txBox="1"/>
          <p:nvPr/>
        </p:nvSpPr>
        <p:spPr>
          <a:xfrm>
            <a:off x="9299642" y="2296382"/>
            <a:ext cx="2665379" cy="3970318"/>
          </a:xfrm>
          <a:prstGeom prst="rect">
            <a:avLst/>
          </a:prstGeom>
          <a:noFill/>
        </p:spPr>
        <p:txBody>
          <a:bodyPr wrap="square" rtlCol="0">
            <a:spAutoFit/>
          </a:bodyPr>
          <a:lstStyle/>
          <a:p>
            <a:r>
              <a:rPr lang="en-US" b="1" dirty="0"/>
              <a:t>Mohammad Al-</a:t>
            </a:r>
            <a:r>
              <a:rPr lang="en-US" b="1" dirty="0" err="1"/>
              <a:t>Habash</a:t>
            </a:r>
            <a:r>
              <a:rPr lang="en-US" b="1" dirty="0"/>
              <a:t> -</a:t>
            </a:r>
            <a:r>
              <a:rPr lang="en-US" dirty="0"/>
              <a:t>is a Syrian Islamic scholar, writer and politician. He is the principal figure of the Islamic revivalist movement in Syria</a:t>
            </a:r>
          </a:p>
          <a:p>
            <a:endParaRPr lang="en-US" dirty="0"/>
          </a:p>
          <a:p>
            <a:r>
              <a:rPr lang="en-US" b="1" dirty="0"/>
              <a:t>Mohammad Hussein-</a:t>
            </a:r>
          </a:p>
          <a:p>
            <a:r>
              <a:rPr lang="en-US" dirty="0"/>
              <a:t>Grand Mufti (overseer)of the Temple mount for the Palestinians</a:t>
            </a:r>
          </a:p>
        </p:txBody>
      </p:sp>
    </p:spTree>
    <p:extLst>
      <p:ext uri="{BB962C8B-B14F-4D97-AF65-F5344CB8AC3E}">
        <p14:creationId xmlns:p14="http://schemas.microsoft.com/office/powerpoint/2010/main" val="125009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E491B121-12B5-4977-A064-636AB0B9B0B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ED05F70-AB3E-4472-B26B-EFE6A5A59BC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9" name="Freeform 11">
            <a:extLst>
              <a:ext uri="{FF2B5EF4-FFF2-40B4-BE49-F238E27FC236}">
                <a16:creationId xmlns:a16="http://schemas.microsoft.com/office/drawing/2014/main" id="{21F6BE39-9E37-45F0-B10C-92305CFB7C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https://upload.wikimedia.org/wikipedia/commons/thumb/9/94/Resolution_194.jpg/300px-Resolution_194.jpg">
            <a:extLst>
              <a:ext uri="{FF2B5EF4-FFF2-40B4-BE49-F238E27FC236}">
                <a16:creationId xmlns:a16="http://schemas.microsoft.com/office/drawing/2014/main" id="{790B954D-90F3-4624-BC5E-3687CB2206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4910" y="645106"/>
            <a:ext cx="3935810" cy="524774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https://upload.wikimedia.org/wikipedia/commons/9/94/Resolution_194.jpg">
            <a:extLst>
              <a:ext uri="{FF2B5EF4-FFF2-40B4-BE49-F238E27FC236}">
                <a16:creationId xmlns:a16="http://schemas.microsoft.com/office/drawing/2014/main" id="{7A3A4192-9F56-4C32-A36B-2AC75426882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upload.wikimedia.org/wikipedia/commons/9/94/Resolution_194.jpg">
            <a:extLst>
              <a:ext uri="{FF2B5EF4-FFF2-40B4-BE49-F238E27FC236}">
                <a16:creationId xmlns:a16="http://schemas.microsoft.com/office/drawing/2014/main" id="{DA917493-EECA-4656-9399-215E792BF40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D53043C5-E3D9-4AE6-82F6-1F63909989BC}"/>
              </a:ext>
            </a:extLst>
          </p:cNvPr>
          <p:cNvSpPr>
            <a:spLocks noGrp="1"/>
          </p:cNvSpPr>
          <p:nvPr>
            <p:ph type="title"/>
          </p:nvPr>
        </p:nvSpPr>
        <p:spPr>
          <a:xfrm>
            <a:off x="649224" y="645106"/>
            <a:ext cx="6574536" cy="1259894"/>
          </a:xfrm>
        </p:spPr>
        <p:txBody>
          <a:bodyPr>
            <a:normAutofit/>
          </a:bodyPr>
          <a:lstStyle/>
          <a:p>
            <a:r>
              <a:rPr lang="en-US" dirty="0"/>
              <a:t>Important details about Palestine and Palestinians</a:t>
            </a:r>
          </a:p>
        </p:txBody>
      </p:sp>
      <p:sp>
        <p:nvSpPr>
          <p:cNvPr id="3" name="Content Placeholder 2">
            <a:extLst>
              <a:ext uri="{FF2B5EF4-FFF2-40B4-BE49-F238E27FC236}">
                <a16:creationId xmlns:a16="http://schemas.microsoft.com/office/drawing/2014/main" id="{4636A76A-F9B5-4C5C-93CC-0102B4203BC7}"/>
              </a:ext>
            </a:extLst>
          </p:cNvPr>
          <p:cNvSpPr>
            <a:spLocks noGrp="1"/>
          </p:cNvSpPr>
          <p:nvPr>
            <p:ph idx="1"/>
          </p:nvPr>
        </p:nvSpPr>
        <p:spPr>
          <a:xfrm>
            <a:off x="649224" y="2133600"/>
            <a:ext cx="6574535" cy="3759253"/>
          </a:xfrm>
        </p:spPr>
        <p:txBody>
          <a:bodyPr>
            <a:normAutofit/>
          </a:bodyPr>
          <a:lstStyle/>
          <a:p>
            <a:r>
              <a:rPr lang="en-US" dirty="0"/>
              <a:t>Why was Hezbollah born?</a:t>
            </a:r>
          </a:p>
          <a:p>
            <a:pPr lvl="1"/>
            <a:r>
              <a:rPr lang="en-US" dirty="0"/>
              <a:t>The Palestinian refugees have no Home</a:t>
            </a:r>
          </a:p>
          <a:p>
            <a:pPr lvl="1"/>
            <a:r>
              <a:rPr lang="en-US" dirty="0"/>
              <a:t>Now they have had children and their children have had children </a:t>
            </a:r>
            <a:r>
              <a:rPr lang="en-US" dirty="0" err="1"/>
              <a:t>etc</a:t>
            </a:r>
            <a:endParaRPr lang="en-US" dirty="0"/>
          </a:p>
          <a:p>
            <a:pPr lvl="2"/>
            <a:r>
              <a:rPr lang="en-US" dirty="0"/>
              <a:t>Many refugees went North to Lebanon waiting for the moment to come back</a:t>
            </a:r>
          </a:p>
          <a:p>
            <a:pPr lvl="3"/>
            <a:r>
              <a:rPr lang="en-US" dirty="0"/>
              <a:t>Lebanon would not recognize them</a:t>
            </a:r>
          </a:p>
          <a:p>
            <a:pPr lvl="4"/>
            <a:r>
              <a:rPr lang="en-US" dirty="0"/>
              <a:t>They live in Poverty</a:t>
            </a:r>
          </a:p>
          <a:p>
            <a:pPr lvl="5"/>
            <a:r>
              <a:rPr lang="en-US" dirty="0"/>
              <a:t>They cannot travel</a:t>
            </a:r>
          </a:p>
          <a:p>
            <a:pPr lvl="5"/>
            <a:r>
              <a:rPr lang="en-US" dirty="0"/>
              <a:t>They cannot Vote</a:t>
            </a:r>
          </a:p>
          <a:p>
            <a:pPr lvl="5"/>
            <a:r>
              <a:rPr lang="en-US" dirty="0"/>
              <a:t>They have Poor sanitary conditions</a:t>
            </a:r>
          </a:p>
          <a:p>
            <a:pPr lvl="2"/>
            <a:endParaRPr lang="en-US" dirty="0"/>
          </a:p>
        </p:txBody>
      </p:sp>
      <p:sp>
        <p:nvSpPr>
          <p:cNvPr id="6" name="TextBox 5">
            <a:extLst>
              <a:ext uri="{FF2B5EF4-FFF2-40B4-BE49-F238E27FC236}">
                <a16:creationId xmlns:a16="http://schemas.microsoft.com/office/drawing/2014/main" id="{7FB3238C-4863-4568-8769-B9424264197D}"/>
              </a:ext>
            </a:extLst>
          </p:cNvPr>
          <p:cNvSpPr txBox="1"/>
          <p:nvPr/>
        </p:nvSpPr>
        <p:spPr>
          <a:xfrm>
            <a:off x="7377344" y="5992428"/>
            <a:ext cx="4814656" cy="507831"/>
          </a:xfrm>
          <a:prstGeom prst="rect">
            <a:avLst/>
          </a:prstGeom>
          <a:noFill/>
        </p:spPr>
        <p:txBody>
          <a:bodyPr wrap="square" rtlCol="0">
            <a:spAutoFit/>
          </a:bodyPr>
          <a:lstStyle/>
          <a:p>
            <a:r>
              <a:rPr lang="en-US" sz="900" dirty="0"/>
              <a:t>This artwork is entitled Resolution 194, a UN resolution. The keys symbolize those kept as mementos by many Palestinians who left their homes in 1948. Such keys and the </a:t>
            </a:r>
            <a:r>
              <a:rPr lang="en-US" sz="900" dirty="0" err="1"/>
              <a:t>Handala</a:t>
            </a:r>
            <a:r>
              <a:rPr lang="en-US" sz="900" dirty="0"/>
              <a:t> are common Palestinian symbols of support for the right of return.</a:t>
            </a:r>
          </a:p>
        </p:txBody>
      </p:sp>
    </p:spTree>
    <p:extLst>
      <p:ext uri="{BB962C8B-B14F-4D97-AF65-F5344CB8AC3E}">
        <p14:creationId xmlns:p14="http://schemas.microsoft.com/office/powerpoint/2010/main" val="4232756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A417-1CAC-4253-8AD5-258D993CB615}"/>
              </a:ext>
            </a:extLst>
          </p:cNvPr>
          <p:cNvSpPr>
            <a:spLocks noGrp="1"/>
          </p:cNvSpPr>
          <p:nvPr>
            <p:ph type="title"/>
          </p:nvPr>
        </p:nvSpPr>
        <p:spPr/>
        <p:txBody>
          <a:bodyPr/>
          <a:lstStyle/>
          <a:p>
            <a:r>
              <a:rPr lang="en-US" dirty="0"/>
              <a:t>What would solve this conflict – from Palestinian POV</a:t>
            </a:r>
          </a:p>
        </p:txBody>
      </p:sp>
      <p:sp>
        <p:nvSpPr>
          <p:cNvPr id="3" name="Content Placeholder 2">
            <a:extLst>
              <a:ext uri="{FF2B5EF4-FFF2-40B4-BE49-F238E27FC236}">
                <a16:creationId xmlns:a16="http://schemas.microsoft.com/office/drawing/2014/main" id="{A868CB4B-EE47-4591-9165-7BD64A7F0A74}"/>
              </a:ext>
            </a:extLst>
          </p:cNvPr>
          <p:cNvSpPr>
            <a:spLocks noGrp="1"/>
          </p:cNvSpPr>
          <p:nvPr>
            <p:ph idx="1"/>
          </p:nvPr>
        </p:nvSpPr>
        <p:spPr/>
        <p:txBody>
          <a:bodyPr>
            <a:normAutofit lnSpcReduction="10000"/>
          </a:bodyPr>
          <a:lstStyle/>
          <a:p>
            <a:r>
              <a:rPr lang="en-US" dirty="0"/>
              <a:t>Libertate the west bank</a:t>
            </a:r>
          </a:p>
          <a:p>
            <a:pPr lvl="1"/>
            <a:r>
              <a:rPr lang="en-US" dirty="0"/>
              <a:t>Israel to relinquish the West bank totally and a Palestine state needs to be recognized</a:t>
            </a:r>
          </a:p>
          <a:p>
            <a:pPr lvl="1"/>
            <a:r>
              <a:rPr lang="en-US" dirty="0"/>
              <a:t>Israel Settlements to be retracted because they are encroaching and in some cases are on physical Palestinian land</a:t>
            </a:r>
          </a:p>
          <a:p>
            <a:pPr lvl="2"/>
            <a:r>
              <a:rPr lang="en-US" dirty="0"/>
              <a:t>Stop controlling the water</a:t>
            </a:r>
          </a:p>
          <a:p>
            <a:pPr lvl="2"/>
            <a:r>
              <a:rPr lang="en-US" dirty="0"/>
              <a:t>Stop controlling the air space</a:t>
            </a:r>
          </a:p>
          <a:p>
            <a:pPr lvl="2"/>
            <a:r>
              <a:rPr lang="en-US" dirty="0"/>
              <a:t>Stop controlling the rivers/sea</a:t>
            </a:r>
          </a:p>
          <a:p>
            <a:r>
              <a:rPr lang="en-US" dirty="0"/>
              <a:t>Give the refuges (those without a passport) a chance to decide to come home and give them citizenship. (Palestinians who fled their homes in 1948, 1967, 1973.)</a:t>
            </a:r>
          </a:p>
          <a:p>
            <a:r>
              <a:rPr lang="en-US" dirty="0"/>
              <a:t>Walls to come down</a:t>
            </a:r>
          </a:p>
          <a:p>
            <a:pPr lvl="2"/>
            <a:endParaRPr lang="en-US" dirty="0"/>
          </a:p>
        </p:txBody>
      </p:sp>
    </p:spTree>
    <p:extLst>
      <p:ext uri="{BB962C8B-B14F-4D97-AF65-F5344CB8AC3E}">
        <p14:creationId xmlns:p14="http://schemas.microsoft.com/office/powerpoint/2010/main" val="1307078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160EA-D3AD-488A-A32E-99ED506E7CA7}"/>
              </a:ext>
            </a:extLst>
          </p:cNvPr>
          <p:cNvSpPr>
            <a:spLocks noGrp="1"/>
          </p:cNvSpPr>
          <p:nvPr>
            <p:ph type="title"/>
          </p:nvPr>
        </p:nvSpPr>
        <p:spPr/>
        <p:txBody>
          <a:bodyPr/>
          <a:lstStyle/>
          <a:p>
            <a:r>
              <a:rPr lang="en-US" dirty="0"/>
              <a:t>Summary of why the Palestinians are not from the holy land</a:t>
            </a:r>
          </a:p>
        </p:txBody>
      </p:sp>
      <p:sp>
        <p:nvSpPr>
          <p:cNvPr id="3" name="Content Placeholder 2">
            <a:extLst>
              <a:ext uri="{FF2B5EF4-FFF2-40B4-BE49-F238E27FC236}">
                <a16:creationId xmlns:a16="http://schemas.microsoft.com/office/drawing/2014/main" id="{5AD486F8-38D2-40D8-8B19-EB070CFECEDF}"/>
              </a:ext>
            </a:extLst>
          </p:cNvPr>
          <p:cNvSpPr>
            <a:spLocks noGrp="1"/>
          </p:cNvSpPr>
          <p:nvPr>
            <p:ph idx="1"/>
          </p:nvPr>
        </p:nvSpPr>
        <p:spPr/>
        <p:txBody>
          <a:bodyPr/>
          <a:lstStyle/>
          <a:p>
            <a:r>
              <a:rPr lang="en-US">
                <a:hlinkClick r:id="rId2"/>
              </a:rPr>
              <a:t>Who are the Palestinians -An Arab invention</a:t>
            </a:r>
            <a:endParaRPr lang="en-US" dirty="0"/>
          </a:p>
        </p:txBody>
      </p:sp>
    </p:spTree>
    <p:extLst>
      <p:ext uri="{BB962C8B-B14F-4D97-AF65-F5344CB8AC3E}">
        <p14:creationId xmlns:p14="http://schemas.microsoft.com/office/powerpoint/2010/main" val="3593561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22514-DA79-4223-9057-448D29214216}"/>
              </a:ext>
            </a:extLst>
          </p:cNvPr>
          <p:cNvSpPr>
            <a:spLocks noGrp="1"/>
          </p:cNvSpPr>
          <p:nvPr>
            <p:ph type="title"/>
          </p:nvPr>
        </p:nvSpPr>
        <p:spPr/>
        <p:txBody>
          <a:bodyPr/>
          <a:lstStyle/>
          <a:p>
            <a:r>
              <a:rPr lang="en-US" dirty="0"/>
              <a:t>Palestinian myths</a:t>
            </a:r>
          </a:p>
        </p:txBody>
      </p:sp>
      <p:sp>
        <p:nvSpPr>
          <p:cNvPr id="3" name="Content Placeholder 2">
            <a:extLst>
              <a:ext uri="{FF2B5EF4-FFF2-40B4-BE49-F238E27FC236}">
                <a16:creationId xmlns:a16="http://schemas.microsoft.com/office/drawing/2014/main" id="{75792802-CB54-41F5-9A7B-7D568F48AADF}"/>
              </a:ext>
            </a:extLst>
          </p:cNvPr>
          <p:cNvSpPr>
            <a:spLocks noGrp="1"/>
          </p:cNvSpPr>
          <p:nvPr>
            <p:ph idx="1"/>
          </p:nvPr>
        </p:nvSpPr>
        <p:spPr/>
        <p:txBody>
          <a:bodyPr/>
          <a:lstStyle/>
          <a:p>
            <a:r>
              <a:rPr lang="en-US" dirty="0"/>
              <a:t>Palestinians do not pay taxes to Israel</a:t>
            </a:r>
          </a:p>
          <a:p>
            <a:pPr lvl="1"/>
            <a:r>
              <a:rPr lang="en-US" dirty="0"/>
              <a:t>This is not true – they pay taxes to the local government as required. Things like water, gas and other resources – taxes are paid when the goods are received</a:t>
            </a:r>
          </a:p>
          <a:p>
            <a:r>
              <a:rPr lang="en-US" dirty="0"/>
              <a:t>Palestinians don’t pay Israel for resources</a:t>
            </a:r>
          </a:p>
          <a:p>
            <a:pPr lvl="1"/>
            <a:r>
              <a:rPr lang="en-US" dirty="0"/>
              <a:t>They are a burden to Israel</a:t>
            </a:r>
          </a:p>
          <a:p>
            <a:pPr lvl="2"/>
            <a:r>
              <a:rPr lang="en-US" dirty="0"/>
              <a:t>This is not true. Most resources are paid to the local governments and Israel. Most companies are privately owned and governed by the laws of Israel. Therefore the water would be shut off just like in any other country if the person/people were not to pay.</a:t>
            </a:r>
          </a:p>
          <a:p>
            <a:pPr lvl="1"/>
            <a:endParaRPr lang="en-US" dirty="0"/>
          </a:p>
          <a:p>
            <a:pPr lvl="1"/>
            <a:endParaRPr lang="en-US" dirty="0"/>
          </a:p>
        </p:txBody>
      </p:sp>
    </p:spTree>
    <p:extLst>
      <p:ext uri="{BB962C8B-B14F-4D97-AF65-F5344CB8AC3E}">
        <p14:creationId xmlns:p14="http://schemas.microsoft.com/office/powerpoint/2010/main" val="3072796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F184D-2A51-4FC3-8DBD-F9C47950F218}"/>
              </a:ext>
            </a:extLst>
          </p:cNvPr>
          <p:cNvSpPr>
            <a:spLocks noGrp="1"/>
          </p:cNvSpPr>
          <p:nvPr>
            <p:ph type="title"/>
          </p:nvPr>
        </p:nvSpPr>
        <p:spPr/>
        <p:txBody>
          <a:bodyPr/>
          <a:lstStyle/>
          <a:p>
            <a:r>
              <a:rPr lang="en-US" dirty="0"/>
              <a:t>Palestinian Populations</a:t>
            </a:r>
          </a:p>
        </p:txBody>
      </p:sp>
      <p:pic>
        <p:nvPicPr>
          <p:cNvPr id="4" name="Content Placeholder 3">
            <a:extLst>
              <a:ext uri="{FF2B5EF4-FFF2-40B4-BE49-F238E27FC236}">
                <a16:creationId xmlns:a16="http://schemas.microsoft.com/office/drawing/2014/main" id="{A8FBA19F-9F9F-4028-A6DA-3783C4003BD7}"/>
              </a:ext>
            </a:extLst>
          </p:cNvPr>
          <p:cNvPicPr>
            <a:picLocks noGrp="1" noChangeAspect="1"/>
          </p:cNvPicPr>
          <p:nvPr>
            <p:ph idx="1"/>
          </p:nvPr>
        </p:nvPicPr>
        <p:blipFill>
          <a:blip r:embed="rId2"/>
          <a:stretch>
            <a:fillRect/>
          </a:stretch>
        </p:blipFill>
        <p:spPr>
          <a:xfrm>
            <a:off x="4246563" y="1285875"/>
            <a:ext cx="3124200" cy="619125"/>
          </a:xfrm>
          <a:prstGeom prst="rect">
            <a:avLst/>
          </a:prstGeom>
        </p:spPr>
      </p:pic>
      <p:pic>
        <p:nvPicPr>
          <p:cNvPr id="5" name="Picture 4">
            <a:extLst>
              <a:ext uri="{FF2B5EF4-FFF2-40B4-BE49-F238E27FC236}">
                <a16:creationId xmlns:a16="http://schemas.microsoft.com/office/drawing/2014/main" id="{3F2C6E71-96D8-4B80-9F4C-5830BD560251}"/>
              </a:ext>
            </a:extLst>
          </p:cNvPr>
          <p:cNvPicPr>
            <a:picLocks noChangeAspect="1"/>
          </p:cNvPicPr>
          <p:nvPr/>
        </p:nvPicPr>
        <p:blipFill>
          <a:blip r:embed="rId3"/>
          <a:stretch>
            <a:fillRect/>
          </a:stretch>
        </p:blipFill>
        <p:spPr>
          <a:xfrm>
            <a:off x="4246563" y="1998162"/>
            <a:ext cx="2422496" cy="4743450"/>
          </a:xfrm>
          <a:prstGeom prst="rect">
            <a:avLst/>
          </a:prstGeom>
        </p:spPr>
      </p:pic>
      <p:pic>
        <p:nvPicPr>
          <p:cNvPr id="6" name="Picture 5">
            <a:extLst>
              <a:ext uri="{FF2B5EF4-FFF2-40B4-BE49-F238E27FC236}">
                <a16:creationId xmlns:a16="http://schemas.microsoft.com/office/drawing/2014/main" id="{61D1505E-160C-434B-BEEF-BAED4664B9BC}"/>
              </a:ext>
            </a:extLst>
          </p:cNvPr>
          <p:cNvPicPr>
            <a:picLocks noChangeAspect="1"/>
          </p:cNvPicPr>
          <p:nvPr/>
        </p:nvPicPr>
        <p:blipFill>
          <a:blip r:embed="rId4"/>
          <a:stretch>
            <a:fillRect/>
          </a:stretch>
        </p:blipFill>
        <p:spPr>
          <a:xfrm>
            <a:off x="7048768" y="2230938"/>
            <a:ext cx="2141566" cy="4510674"/>
          </a:xfrm>
          <a:prstGeom prst="rect">
            <a:avLst/>
          </a:prstGeom>
        </p:spPr>
      </p:pic>
      <p:sp>
        <p:nvSpPr>
          <p:cNvPr id="8" name="Rectangle 7">
            <a:extLst>
              <a:ext uri="{FF2B5EF4-FFF2-40B4-BE49-F238E27FC236}">
                <a16:creationId xmlns:a16="http://schemas.microsoft.com/office/drawing/2014/main" id="{D54CE3E7-A67F-483D-97BF-9563D06F85F6}"/>
              </a:ext>
            </a:extLst>
          </p:cNvPr>
          <p:cNvSpPr/>
          <p:nvPr/>
        </p:nvSpPr>
        <p:spPr>
          <a:xfrm>
            <a:off x="4171950" y="1998162"/>
            <a:ext cx="2667000" cy="13355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9718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436789"/>
            <a:ext cx="9144000" cy="7309450"/>
          </a:xfrm>
          <a:prstGeom prst="rect">
            <a:avLst/>
          </a:prstGeom>
        </p:spPr>
      </p:pic>
      <p:pic>
        <p:nvPicPr>
          <p:cNvPr id="17" name="Picture 16"/>
          <p:cNvPicPr>
            <a:picLocks noChangeAspect="1"/>
          </p:cNvPicPr>
          <p:nvPr/>
        </p:nvPicPr>
        <p:blipFill>
          <a:blip r:embed="rId4">
            <a:clrChange>
              <a:clrFrom>
                <a:srgbClr val="A349A4"/>
              </a:clrFrom>
              <a:clrTo>
                <a:srgbClr val="A349A4">
                  <a:alpha val="0"/>
                </a:srgbClr>
              </a:clrTo>
            </a:clrChange>
            <a:extLst>
              <a:ext uri="{28A0092B-C50C-407E-A947-70E740481C1C}">
                <a14:useLocalDpi xmlns:a14="http://schemas.microsoft.com/office/drawing/2010/main" val="0"/>
              </a:ext>
            </a:extLst>
          </a:blip>
          <a:stretch>
            <a:fillRect/>
          </a:stretch>
        </p:blipFill>
        <p:spPr>
          <a:xfrm>
            <a:off x="13674969" y="3772468"/>
            <a:ext cx="9144000" cy="1595925"/>
          </a:xfrm>
          <a:prstGeom prst="rect">
            <a:avLst/>
          </a:prstGeom>
        </p:spPr>
      </p:pic>
      <p:sp>
        <p:nvSpPr>
          <p:cNvPr id="9" name="Rectangle 8"/>
          <p:cNvSpPr/>
          <p:nvPr/>
        </p:nvSpPr>
        <p:spPr>
          <a:xfrm>
            <a:off x="17889867" y="3622837"/>
            <a:ext cx="5039633" cy="1107996"/>
          </a:xfrm>
          <a:prstGeom prst="rect">
            <a:avLst/>
          </a:prstGeom>
          <a:noFill/>
          <a:scene3d>
            <a:camera prst="orthographicFront">
              <a:rot lat="0" lon="0" rev="21480000"/>
            </a:camera>
            <a:lightRig rig="threePt" dir="t"/>
          </a:scene3d>
        </p:spPr>
        <p:txBody>
          <a:bodyPr wrap="square" lIns="91440" tIns="45720" rIns="91440" bIns="45720">
            <a:spAutoFit/>
          </a:bodyPr>
          <a:lstStyle/>
          <a:p>
            <a:pPr algn="ctr"/>
            <a:r>
              <a:rPr lang="en-US" sz="6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Questions?</a:t>
            </a:r>
            <a:endParaRPr 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60718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40000" fill="hold" nodeType="withEffect">
                                  <p:stCondLst>
                                    <p:cond delay="1000"/>
                                  </p:stCondLst>
                                  <p:childTnLst>
                                    <p:animMotion origin="layout" path="M 0 -3.33333E-6 L -0.99844 -0.00208 " pathEditMode="relative" rAng="0" ptsTypes="AA">
                                      <p:cBhvr>
                                        <p:cTn id="6" dur="4000" fill="hold"/>
                                        <p:tgtEl>
                                          <p:spTgt spid="17"/>
                                        </p:tgtEl>
                                        <p:attrNameLst>
                                          <p:attrName>ppt_x</p:attrName>
                                          <p:attrName>ppt_y</p:attrName>
                                        </p:attrNameLst>
                                      </p:cBhvr>
                                      <p:rCtr x="-49931" y="-116"/>
                                    </p:animMotion>
                                  </p:childTnLst>
                                </p:cTn>
                              </p:par>
                              <p:par>
                                <p:cTn id="7" presetID="42" presetClass="path" presetSubtype="0" decel="40000" fill="hold" grpId="0" nodeType="withEffect">
                                  <p:stCondLst>
                                    <p:cond delay="1000"/>
                                  </p:stCondLst>
                                  <p:childTnLst>
                                    <p:animMotion origin="layout" path="M 0 -3.33333E-6 L -0.99844 -0.00208 " pathEditMode="relative" rAng="0" ptsTypes="AA">
                                      <p:cBhvr>
                                        <p:cTn id="8" dur="4000" fill="hold"/>
                                        <p:tgtEl>
                                          <p:spTgt spid="9"/>
                                        </p:tgtEl>
                                        <p:attrNameLst>
                                          <p:attrName>ppt_x</p:attrName>
                                          <p:attrName>ppt_y</p:attrName>
                                        </p:attrNameLst>
                                      </p:cBhvr>
                                      <p:rCtr x="-4993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5912</TotalTime>
  <Words>338</Words>
  <Application>Microsoft Office PowerPoint</Application>
  <PresentationFormat>Widescreen</PresentationFormat>
  <Paragraphs>39</Paragraphs>
  <Slides>8</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Century Gothic</vt:lpstr>
      <vt:lpstr>Wingdings 3</vt:lpstr>
      <vt:lpstr>Wisp</vt:lpstr>
      <vt:lpstr>Israel Through Palestinian eyes Pt 4</vt:lpstr>
      <vt:lpstr>History shows that the Arabs entered the land mainly after the inception of the Belfour declaration.</vt:lpstr>
      <vt:lpstr>Important details about Palestine and Palestinians</vt:lpstr>
      <vt:lpstr>What would solve this conflict – from Palestinian POV</vt:lpstr>
      <vt:lpstr>Summary of why the Palestinians are not from the holy land</vt:lpstr>
      <vt:lpstr>Palestinian myths</vt:lpstr>
      <vt:lpstr>Palestinian Populations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Through Palestinian eyes</dc:title>
  <dc:creator>jared keyes</dc:creator>
  <cp:lastModifiedBy>jared keyes</cp:lastModifiedBy>
  <cp:revision>141</cp:revision>
  <dcterms:created xsi:type="dcterms:W3CDTF">2017-10-08T00:43:35Z</dcterms:created>
  <dcterms:modified xsi:type="dcterms:W3CDTF">2018-02-07T02:55:53Z</dcterms:modified>
</cp:coreProperties>
</file>