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373" r:id="rId3"/>
    <p:sldId id="312" r:id="rId4"/>
    <p:sldId id="313" r:id="rId5"/>
    <p:sldId id="319" r:id="rId6"/>
    <p:sldId id="320" r:id="rId7"/>
    <p:sldId id="376" r:id="rId8"/>
    <p:sldId id="377" r:id="rId9"/>
    <p:sldId id="378" r:id="rId10"/>
    <p:sldId id="379" r:id="rId11"/>
    <p:sldId id="3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1489" autoAdjust="0"/>
  </p:normalViewPr>
  <p:slideViewPr>
    <p:cSldViewPr snapToGrid="0">
      <p:cViewPr varScale="1">
        <p:scale>
          <a:sx n="84" d="100"/>
          <a:sy n="84" d="100"/>
        </p:scale>
        <p:origin x="4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252306-0001-4419-94CB-314A42E1020D}" type="datetimeFigureOut">
              <a:rPr lang="en-US" smtClean="0"/>
              <a:t>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83F67-AF90-4EBD-B610-8ADB2F98EF98}" type="slidenum">
              <a:rPr lang="en-US" smtClean="0"/>
              <a:t>‹#›</a:t>
            </a:fld>
            <a:endParaRPr lang="en-US"/>
          </a:p>
        </p:txBody>
      </p:sp>
    </p:spTree>
    <p:extLst>
      <p:ext uri="{BB962C8B-B14F-4D97-AF65-F5344CB8AC3E}">
        <p14:creationId xmlns:p14="http://schemas.microsoft.com/office/powerpoint/2010/main" val="1776753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956051" y="8818565"/>
            <a:ext cx="3027363" cy="465137"/>
          </a:xfrm>
          <a:prstGeom prst="rect">
            <a:avLst/>
          </a:prstGeom>
        </p:spPr>
        <p:txBody>
          <a:bodyPr/>
          <a:lstStyle/>
          <a:p>
            <a:fld id="{BAEFC7BD-DCAB-40B5-9DBF-6583C6AC2D74}" type="slidenum">
              <a:rPr lang="en-US" smtClean="0"/>
              <a:t>11</a:t>
            </a:fld>
            <a:endParaRPr lang="en-US"/>
          </a:p>
        </p:txBody>
      </p:sp>
    </p:spTree>
    <p:extLst>
      <p:ext uri="{BB962C8B-B14F-4D97-AF65-F5344CB8AC3E}">
        <p14:creationId xmlns:p14="http://schemas.microsoft.com/office/powerpoint/2010/main" val="1146900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2/6/2018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hyperlink" Target="http://www.cnn.com/videos/world/2017/12/07/trump-jerusalem-decision-safadi-intv.cnn" TargetMode="External"/><Relationship Id="rId2" Type="http://schemas.openxmlformats.org/officeDocument/2006/relationships/hyperlink" Target="http://www.cnn.com/videos/politics/2017/12/06/trump-jerusalem-announcement-sot.cnn/video/playlists/donald-trump--israel/" TargetMode="External"/><Relationship Id="rId1" Type="http://schemas.openxmlformats.org/officeDocument/2006/relationships/slideLayout" Target="../slideLayouts/slideLayout2.xml"/><Relationship Id="rId4" Type="http://schemas.openxmlformats.org/officeDocument/2006/relationships/hyperlink" Target="http://video.foxnews.com/v/5672316824001/#sp=show-clip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9B150-29E0-4BEA-9418-C706286773E7}"/>
              </a:ext>
            </a:extLst>
          </p:cNvPr>
          <p:cNvSpPr>
            <a:spLocks noGrp="1"/>
          </p:cNvSpPr>
          <p:nvPr>
            <p:ph type="ctrTitle"/>
          </p:nvPr>
        </p:nvSpPr>
        <p:spPr>
          <a:xfrm>
            <a:off x="2046288" y="161925"/>
            <a:ext cx="8915399" cy="2262781"/>
          </a:xfrm>
        </p:spPr>
        <p:txBody>
          <a:bodyPr/>
          <a:lstStyle/>
          <a:p>
            <a:r>
              <a:rPr lang="en-US" dirty="0"/>
              <a:t>Israel Through Palestinian eyes Pt 3</a:t>
            </a:r>
          </a:p>
        </p:txBody>
      </p:sp>
      <p:sp>
        <p:nvSpPr>
          <p:cNvPr id="3" name="Subtitle 2">
            <a:extLst>
              <a:ext uri="{FF2B5EF4-FFF2-40B4-BE49-F238E27FC236}">
                <a16:creationId xmlns:a16="http://schemas.microsoft.com/office/drawing/2014/main" id="{0ACE042B-9787-4761-97D0-D92C856B0CF5}"/>
              </a:ext>
            </a:extLst>
          </p:cNvPr>
          <p:cNvSpPr>
            <a:spLocks noGrp="1"/>
          </p:cNvSpPr>
          <p:nvPr>
            <p:ph type="subTitle" idx="1"/>
          </p:nvPr>
        </p:nvSpPr>
        <p:spPr/>
        <p:txBody>
          <a:bodyPr/>
          <a:lstStyle/>
          <a:p>
            <a:r>
              <a:rPr lang="en-US" dirty="0"/>
              <a:t>By Bro. Jared Keyes</a:t>
            </a:r>
          </a:p>
        </p:txBody>
      </p:sp>
      <p:pic>
        <p:nvPicPr>
          <p:cNvPr id="5" name="Picture 4">
            <a:extLst>
              <a:ext uri="{FF2B5EF4-FFF2-40B4-BE49-F238E27FC236}">
                <a16:creationId xmlns:a16="http://schemas.microsoft.com/office/drawing/2014/main" id="{6066AE6A-98DD-4C63-91AE-091E6236254A}"/>
              </a:ext>
            </a:extLst>
          </p:cNvPr>
          <p:cNvPicPr>
            <a:picLocks noChangeAspect="1"/>
          </p:cNvPicPr>
          <p:nvPr/>
        </p:nvPicPr>
        <p:blipFill>
          <a:blip r:embed="rId2"/>
          <a:stretch>
            <a:fillRect/>
          </a:stretch>
        </p:blipFill>
        <p:spPr>
          <a:xfrm>
            <a:off x="5353049" y="1957979"/>
            <a:ext cx="6355561" cy="4766671"/>
          </a:xfrm>
          <a:prstGeom prst="rect">
            <a:avLst/>
          </a:prstGeom>
        </p:spPr>
      </p:pic>
    </p:spTree>
    <p:extLst>
      <p:ext uri="{BB962C8B-B14F-4D97-AF65-F5344CB8AC3E}">
        <p14:creationId xmlns:p14="http://schemas.microsoft.com/office/powerpoint/2010/main" val="2624516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923B2-593E-4CF7-9FB5-84F14519B7CE}"/>
              </a:ext>
            </a:extLst>
          </p:cNvPr>
          <p:cNvSpPr>
            <a:spLocks noGrp="1"/>
          </p:cNvSpPr>
          <p:nvPr>
            <p:ph type="title"/>
          </p:nvPr>
        </p:nvSpPr>
        <p:spPr>
          <a:xfrm>
            <a:off x="1948156" y="371903"/>
            <a:ext cx="9851495" cy="1476352"/>
          </a:xfrm>
        </p:spPr>
        <p:txBody>
          <a:bodyPr>
            <a:normAutofit fontScale="90000"/>
          </a:bodyPr>
          <a:lstStyle/>
          <a:p>
            <a:r>
              <a:rPr lang="en-US" dirty="0"/>
              <a:t>History shows that the Arabs entered the land mainly after the inception of the Belfour declaration.</a:t>
            </a:r>
          </a:p>
        </p:txBody>
      </p:sp>
      <p:sp>
        <p:nvSpPr>
          <p:cNvPr id="4" name="AutoShape 2" descr="https://tse2.mm.bing.net/th?id=OIP.kum-MKyA9aY7wdrdy2m26QEsDL&amp;pid=15.1&amp;P=0&amp;w=254&amp;h=173">
            <a:extLst>
              <a:ext uri="{FF2B5EF4-FFF2-40B4-BE49-F238E27FC236}">
                <a16:creationId xmlns:a16="http://schemas.microsoft.com/office/drawing/2014/main" id="{FAC3C043-3A1A-4017-997B-17B06717DDA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tse2.mm.bing.net/th?id=OIP.kum-MKyA9aY7wdrdy2m26QEsDL&amp;pid=15.1&amp;P=0&amp;w=254&amp;h=173">
            <a:extLst>
              <a:ext uri="{FF2B5EF4-FFF2-40B4-BE49-F238E27FC236}">
                <a16:creationId xmlns:a16="http://schemas.microsoft.com/office/drawing/2014/main" id="{08E093FA-5FCB-46E7-9D1A-146311B34FD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Content Placeholder 6">
            <a:extLst>
              <a:ext uri="{FF2B5EF4-FFF2-40B4-BE49-F238E27FC236}">
                <a16:creationId xmlns:a16="http://schemas.microsoft.com/office/drawing/2014/main" id="{3C556986-2F5F-4F42-9C48-A8088DBCE7F7}"/>
              </a:ext>
            </a:extLst>
          </p:cNvPr>
          <p:cNvSpPr>
            <a:spLocks noGrp="1"/>
          </p:cNvSpPr>
          <p:nvPr>
            <p:ph idx="1"/>
          </p:nvPr>
        </p:nvSpPr>
        <p:spPr>
          <a:xfrm>
            <a:off x="1556243" y="2791838"/>
            <a:ext cx="10078038" cy="4268191"/>
          </a:xfrm>
        </p:spPr>
        <p:txBody>
          <a:bodyPr>
            <a:normAutofit/>
          </a:bodyPr>
          <a:lstStyle/>
          <a:p>
            <a:r>
              <a:rPr lang="en-US" dirty="0"/>
              <a:t>British Prime Minister – Winston Churchill noted in1939 regarding Arabs in Palestine,</a:t>
            </a:r>
          </a:p>
          <a:p>
            <a:pPr lvl="1"/>
            <a:r>
              <a:rPr lang="en-US" dirty="0"/>
              <a:t> “The Arabs have crowed into the country and multiplied till their population has increased  more than even all world Jewry could lift up the Jewish population.”</a:t>
            </a:r>
          </a:p>
          <a:p>
            <a:pPr marL="457200" lvl="1" indent="0">
              <a:buNone/>
            </a:pPr>
            <a:endParaRPr lang="en-US" dirty="0"/>
          </a:p>
        </p:txBody>
      </p:sp>
    </p:spTree>
    <p:extLst>
      <p:ext uri="{BB962C8B-B14F-4D97-AF65-F5344CB8AC3E}">
        <p14:creationId xmlns:p14="http://schemas.microsoft.com/office/powerpoint/2010/main" val="889158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436789"/>
            <a:ext cx="9144000" cy="7309450"/>
          </a:xfrm>
          <a:prstGeom prst="rect">
            <a:avLst/>
          </a:prstGeom>
        </p:spPr>
      </p:pic>
      <p:pic>
        <p:nvPicPr>
          <p:cNvPr id="17" name="Picture 16"/>
          <p:cNvPicPr>
            <a:picLocks noChangeAspect="1"/>
          </p:cNvPicPr>
          <p:nvPr/>
        </p:nvPicPr>
        <p:blipFill>
          <a:blip r:embed="rId4">
            <a:clrChange>
              <a:clrFrom>
                <a:srgbClr val="A349A4"/>
              </a:clrFrom>
              <a:clrTo>
                <a:srgbClr val="A349A4">
                  <a:alpha val="0"/>
                </a:srgbClr>
              </a:clrTo>
            </a:clrChange>
            <a:extLst>
              <a:ext uri="{28A0092B-C50C-407E-A947-70E740481C1C}">
                <a14:useLocalDpi xmlns:a14="http://schemas.microsoft.com/office/drawing/2010/main" val="0"/>
              </a:ext>
            </a:extLst>
          </a:blip>
          <a:stretch>
            <a:fillRect/>
          </a:stretch>
        </p:blipFill>
        <p:spPr>
          <a:xfrm>
            <a:off x="13674969" y="3772468"/>
            <a:ext cx="9144000" cy="1595925"/>
          </a:xfrm>
          <a:prstGeom prst="rect">
            <a:avLst/>
          </a:prstGeom>
        </p:spPr>
      </p:pic>
      <p:sp>
        <p:nvSpPr>
          <p:cNvPr id="9" name="Rectangle 8"/>
          <p:cNvSpPr/>
          <p:nvPr/>
        </p:nvSpPr>
        <p:spPr>
          <a:xfrm>
            <a:off x="17889867" y="3622837"/>
            <a:ext cx="5039633" cy="1107996"/>
          </a:xfrm>
          <a:prstGeom prst="rect">
            <a:avLst/>
          </a:prstGeom>
          <a:noFill/>
          <a:scene3d>
            <a:camera prst="orthographicFront">
              <a:rot lat="0" lon="0" rev="21480000"/>
            </a:camera>
            <a:lightRig rig="threePt" dir="t"/>
          </a:scene3d>
        </p:spPr>
        <p:txBody>
          <a:bodyPr wrap="square" lIns="91440" tIns="45720" rIns="91440" bIns="45720">
            <a:spAutoFit/>
          </a:bodyPr>
          <a:lstStyle/>
          <a:p>
            <a:pPr algn="ctr"/>
            <a:r>
              <a:rPr lang="en-US"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Questions?</a:t>
            </a:r>
            <a:endParaRPr lang="en-US"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60718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40000" fill="hold" nodeType="withEffect">
                                  <p:stCondLst>
                                    <p:cond delay="1000"/>
                                  </p:stCondLst>
                                  <p:childTnLst>
                                    <p:animMotion origin="layout" path="M 0 -3.33333E-6 L -0.99844 -0.00208 " pathEditMode="relative" rAng="0" ptsTypes="AA">
                                      <p:cBhvr>
                                        <p:cTn id="6" dur="4000" fill="hold"/>
                                        <p:tgtEl>
                                          <p:spTgt spid="17"/>
                                        </p:tgtEl>
                                        <p:attrNameLst>
                                          <p:attrName>ppt_x</p:attrName>
                                          <p:attrName>ppt_y</p:attrName>
                                        </p:attrNameLst>
                                      </p:cBhvr>
                                      <p:rCtr x="-49931" y="-116"/>
                                    </p:animMotion>
                                  </p:childTnLst>
                                </p:cTn>
                              </p:par>
                              <p:par>
                                <p:cTn id="7" presetID="42" presetClass="path" presetSubtype="0" decel="40000" fill="hold" grpId="0" nodeType="withEffect">
                                  <p:stCondLst>
                                    <p:cond delay="1000"/>
                                  </p:stCondLst>
                                  <p:childTnLst>
                                    <p:animMotion origin="layout" path="M 0 -3.33333E-6 L -0.99844 -0.00208 " pathEditMode="relative" rAng="0" ptsTypes="AA">
                                      <p:cBhvr>
                                        <p:cTn id="8" dur="4000" fill="hold"/>
                                        <p:tgtEl>
                                          <p:spTgt spid="9"/>
                                        </p:tgtEl>
                                        <p:attrNameLst>
                                          <p:attrName>ppt_x</p:attrName>
                                          <p:attrName>ppt_y</p:attrName>
                                        </p:attrNameLst>
                                      </p:cBhvr>
                                      <p:rCtr x="-49931"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0D5D8-694C-4095-A0FF-277F0152A4AF}"/>
              </a:ext>
            </a:extLst>
          </p:cNvPr>
          <p:cNvSpPr>
            <a:spLocks noGrp="1"/>
          </p:cNvSpPr>
          <p:nvPr>
            <p:ph type="title"/>
          </p:nvPr>
        </p:nvSpPr>
        <p:spPr/>
        <p:txBody>
          <a:bodyPr/>
          <a:lstStyle/>
          <a:p>
            <a:r>
              <a:rPr lang="en-US" dirty="0"/>
              <a:t>Jerusalem the fought over city</a:t>
            </a:r>
          </a:p>
        </p:txBody>
      </p:sp>
      <p:sp>
        <p:nvSpPr>
          <p:cNvPr id="3" name="Content Placeholder 2">
            <a:extLst>
              <a:ext uri="{FF2B5EF4-FFF2-40B4-BE49-F238E27FC236}">
                <a16:creationId xmlns:a16="http://schemas.microsoft.com/office/drawing/2014/main" id="{A72F3D15-BC89-401D-8ABF-0E853910E832}"/>
              </a:ext>
            </a:extLst>
          </p:cNvPr>
          <p:cNvSpPr>
            <a:spLocks noGrp="1"/>
          </p:cNvSpPr>
          <p:nvPr>
            <p:ph idx="1"/>
          </p:nvPr>
        </p:nvSpPr>
        <p:spPr/>
        <p:txBody>
          <a:bodyPr>
            <a:normAutofit lnSpcReduction="10000"/>
          </a:bodyPr>
          <a:lstStyle/>
          <a:p>
            <a:r>
              <a:rPr lang="en-US" dirty="0"/>
              <a:t>Trump recognizes Jerusalem as the capital of the Jewish people and Israel</a:t>
            </a:r>
          </a:p>
          <a:p>
            <a:pPr lvl="1"/>
            <a:r>
              <a:rPr lang="en-US" dirty="0">
                <a:hlinkClick r:id="rId2"/>
              </a:rPr>
              <a:t>http://www.cnn.com/videos/politics/2017/12/06/trump-Jerusalem-announcement-sot.cnn/video/playlists/donald-trump--israel/</a:t>
            </a:r>
            <a:endParaRPr lang="en-US" dirty="0"/>
          </a:p>
          <a:p>
            <a:endParaRPr lang="en-US" dirty="0"/>
          </a:p>
          <a:p>
            <a:r>
              <a:rPr lang="en-US" dirty="0"/>
              <a:t>Arab leaders rebuke Trumps declaration</a:t>
            </a:r>
          </a:p>
          <a:p>
            <a:pPr lvl="1"/>
            <a:r>
              <a:rPr lang="en-US" dirty="0">
                <a:hlinkClick r:id="rId3"/>
              </a:rPr>
              <a:t>http://www.cnn.com/videos/world/2017/12/07/trump-jerusalem-decision-safadi-intv.cnn</a:t>
            </a:r>
            <a:endParaRPr lang="en-US" dirty="0"/>
          </a:p>
          <a:p>
            <a:endParaRPr lang="en-US" dirty="0"/>
          </a:p>
          <a:p>
            <a:r>
              <a:rPr lang="en-US" dirty="0"/>
              <a:t>West Bank erupts in violence in reaction to Trumps decision to </a:t>
            </a:r>
            <a:r>
              <a:rPr lang="en-US" dirty="0" err="1"/>
              <a:t>recongnize</a:t>
            </a:r>
            <a:r>
              <a:rPr lang="en-US" dirty="0"/>
              <a:t> Jerusalem as the capital of Israel.</a:t>
            </a:r>
            <a:endParaRPr lang="en-US" dirty="0">
              <a:hlinkClick r:id="rId4"/>
            </a:endParaRPr>
          </a:p>
          <a:p>
            <a:pPr lvl="1"/>
            <a:r>
              <a:rPr lang="en-US" dirty="0">
                <a:hlinkClick r:id="rId4"/>
              </a:rPr>
              <a:t>http://video.foxnews.com/v/5672316824001/#sp=show-clips</a:t>
            </a:r>
            <a:endParaRPr lang="en-US" dirty="0"/>
          </a:p>
          <a:p>
            <a:pPr marL="0" indent="0">
              <a:buNone/>
            </a:pPr>
            <a:endParaRPr lang="en-US" dirty="0"/>
          </a:p>
        </p:txBody>
      </p:sp>
    </p:spTree>
    <p:extLst>
      <p:ext uri="{BB962C8B-B14F-4D97-AF65-F5344CB8AC3E}">
        <p14:creationId xmlns:p14="http://schemas.microsoft.com/office/powerpoint/2010/main" val="2186062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043C5-E3D9-4AE6-82F6-1F63909989BC}"/>
              </a:ext>
            </a:extLst>
          </p:cNvPr>
          <p:cNvSpPr>
            <a:spLocks noGrp="1"/>
          </p:cNvSpPr>
          <p:nvPr>
            <p:ph type="title"/>
          </p:nvPr>
        </p:nvSpPr>
        <p:spPr/>
        <p:txBody>
          <a:bodyPr/>
          <a:lstStyle/>
          <a:p>
            <a:r>
              <a:rPr lang="en-US" dirty="0"/>
              <a:t>Important details about Palestine and Palestinians</a:t>
            </a:r>
          </a:p>
        </p:txBody>
      </p:sp>
      <p:sp>
        <p:nvSpPr>
          <p:cNvPr id="3" name="Content Placeholder 2">
            <a:extLst>
              <a:ext uri="{FF2B5EF4-FFF2-40B4-BE49-F238E27FC236}">
                <a16:creationId xmlns:a16="http://schemas.microsoft.com/office/drawing/2014/main" id="{4636A76A-F9B5-4C5C-93CC-0102B4203BC7}"/>
              </a:ext>
            </a:extLst>
          </p:cNvPr>
          <p:cNvSpPr>
            <a:spLocks noGrp="1"/>
          </p:cNvSpPr>
          <p:nvPr>
            <p:ph idx="1"/>
          </p:nvPr>
        </p:nvSpPr>
        <p:spPr>
          <a:xfrm>
            <a:off x="2398712" y="2000249"/>
            <a:ext cx="9602788" cy="4486275"/>
          </a:xfrm>
        </p:spPr>
        <p:txBody>
          <a:bodyPr>
            <a:normAutofit/>
          </a:bodyPr>
          <a:lstStyle/>
          <a:p>
            <a:r>
              <a:rPr lang="en-US" dirty="0"/>
              <a:t> There is no language known as Palestinian, or any Palestinian culture distinct from that of all the Arabs in the area. There has never been a land known as Palestine governed by Palestinians. "Palestinians" are Arabs indistinguishable from Arabs throughout the Middle East. </a:t>
            </a:r>
          </a:p>
          <a:p>
            <a:endParaRPr lang="en-US" dirty="0"/>
          </a:p>
          <a:p>
            <a:r>
              <a:rPr lang="en-US" dirty="0"/>
              <a:t>In 1922 Britain allocated nearly 80% of Palestine to Transjordan. Thus, Jordan covers the majority of the land of Palestine under British Mandate. Jordan also includes the majority of the Arabs who lived there. In other words, Jordan is the Arab portion of Palestine.</a:t>
            </a:r>
          </a:p>
          <a:p>
            <a:endParaRPr lang="en-US" dirty="0"/>
          </a:p>
          <a:p>
            <a:r>
              <a:rPr lang="en-US" dirty="0"/>
              <a:t>The residents of Palestine are called "Palestinians". Since Palestine includes both modern day Israel and Jordan both Arab and Jewish residents of this area were referred to as "Palestinians".</a:t>
            </a:r>
          </a:p>
          <a:p>
            <a:endParaRPr lang="en-US" dirty="0"/>
          </a:p>
        </p:txBody>
      </p:sp>
    </p:spTree>
    <p:extLst>
      <p:ext uri="{BB962C8B-B14F-4D97-AF65-F5344CB8AC3E}">
        <p14:creationId xmlns:p14="http://schemas.microsoft.com/office/powerpoint/2010/main" val="882849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AE7EF-999A-475D-B4F0-612B13BF357E}"/>
              </a:ext>
            </a:extLst>
          </p:cNvPr>
          <p:cNvSpPr>
            <a:spLocks noGrp="1"/>
          </p:cNvSpPr>
          <p:nvPr>
            <p:ph type="title"/>
          </p:nvPr>
        </p:nvSpPr>
        <p:spPr/>
        <p:txBody>
          <a:bodyPr/>
          <a:lstStyle/>
          <a:p>
            <a:r>
              <a:rPr lang="en-US" dirty="0"/>
              <a:t>Who are the Palestinians then?</a:t>
            </a:r>
          </a:p>
        </p:txBody>
      </p:sp>
      <p:sp>
        <p:nvSpPr>
          <p:cNvPr id="3" name="Content Placeholder 2">
            <a:extLst>
              <a:ext uri="{FF2B5EF4-FFF2-40B4-BE49-F238E27FC236}">
                <a16:creationId xmlns:a16="http://schemas.microsoft.com/office/drawing/2014/main" id="{D8B05AE2-6433-4BE3-AE82-BE31ACCCD895}"/>
              </a:ext>
            </a:extLst>
          </p:cNvPr>
          <p:cNvSpPr>
            <a:spLocks noGrp="1"/>
          </p:cNvSpPr>
          <p:nvPr>
            <p:ph idx="1"/>
          </p:nvPr>
        </p:nvSpPr>
        <p:spPr>
          <a:xfrm>
            <a:off x="2589212" y="2071910"/>
            <a:ext cx="9602788" cy="4724400"/>
          </a:xfrm>
        </p:spPr>
        <p:txBody>
          <a:bodyPr>
            <a:normAutofit fontScale="92500" lnSpcReduction="20000"/>
          </a:bodyPr>
          <a:lstStyle/>
          <a:p>
            <a:r>
              <a:rPr lang="en-US" dirty="0"/>
              <a:t>Jordanian flag				 vs 			Palestinian flag</a:t>
            </a:r>
          </a:p>
          <a:p>
            <a:endParaRPr lang="en-US" dirty="0"/>
          </a:p>
          <a:p>
            <a:endParaRPr lang="en-US" dirty="0"/>
          </a:p>
          <a:p>
            <a:endParaRPr lang="en-US" dirty="0"/>
          </a:p>
          <a:p>
            <a:endParaRPr lang="en-US" dirty="0"/>
          </a:p>
          <a:p>
            <a:pPr marL="0" indent="0">
              <a:buNone/>
            </a:pPr>
            <a:endParaRPr lang="en-US" dirty="0"/>
          </a:p>
          <a:p>
            <a:endParaRPr lang="en-US" dirty="0"/>
          </a:p>
          <a:p>
            <a:r>
              <a:rPr lang="en-US" dirty="0"/>
              <a:t>“Why is it that on June 4th 1967 I was a Jordanian and overnight I became a Palestinian?”</a:t>
            </a:r>
            <a:br>
              <a:rPr lang="en-US" dirty="0"/>
            </a:br>
            <a:r>
              <a:rPr lang="en-US" dirty="0"/>
              <a:t>“We did not particularly mind Jordanian rule. The teaching of the destruction of Israel was a definite part of the curriculum, but we considered ourselves Jordanian until the Jews returned to Jerusalem. Then all of the sudden we were Palestinians - they removed the star from the Jordanian flag and all at once we had a Palestinian flag”.</a:t>
            </a:r>
            <a:br>
              <a:rPr lang="en-US" dirty="0"/>
            </a:br>
            <a:r>
              <a:rPr lang="en-US" dirty="0"/>
              <a:t>“When I finally realized the lies and myths I was taught, it is my duty as a righteous person to speak out”.</a:t>
            </a:r>
          </a:p>
          <a:p>
            <a:pPr marL="457200" lvl="1" indent="0">
              <a:buNone/>
            </a:pPr>
            <a:r>
              <a:rPr lang="en-US" dirty="0"/>
              <a:t>Walid </a:t>
            </a:r>
            <a:r>
              <a:rPr lang="en-US" dirty="0" err="1"/>
              <a:t>Shoebat</a:t>
            </a:r>
            <a:r>
              <a:rPr lang="en-US" dirty="0"/>
              <a:t>, a former PLO terrorist</a:t>
            </a:r>
          </a:p>
        </p:txBody>
      </p:sp>
      <p:sp>
        <p:nvSpPr>
          <p:cNvPr id="4" name="AutoShape 2" descr="Image result for jordanian flag">
            <a:extLst>
              <a:ext uri="{FF2B5EF4-FFF2-40B4-BE49-F238E27FC236}">
                <a16:creationId xmlns:a16="http://schemas.microsoft.com/office/drawing/2014/main" id="{660DEBD5-0C44-4EEB-909F-2144111E35B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jordanian flag">
            <a:extLst>
              <a:ext uri="{FF2B5EF4-FFF2-40B4-BE49-F238E27FC236}">
                <a16:creationId xmlns:a16="http://schemas.microsoft.com/office/drawing/2014/main" id="{A503655A-BCA4-4385-B985-B2BC3603A606}"/>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s://upload.wikimedia.org/wikipedia/commons/thumb/5/55/Flag_of_the_Emirate_of_Transjordan.svg/250px-Flag_of_the_Emirate_of_Transjordan.svg.png">
            <a:extLst>
              <a:ext uri="{FF2B5EF4-FFF2-40B4-BE49-F238E27FC236}">
                <a16:creationId xmlns:a16="http://schemas.microsoft.com/office/drawing/2014/main" id="{E5094FFA-C64C-442E-95FC-4B13ABF995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6688" y="2819400"/>
            <a:ext cx="238125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a:extLst>
              <a:ext uri="{FF2B5EF4-FFF2-40B4-BE49-F238E27FC236}">
                <a16:creationId xmlns:a16="http://schemas.microsoft.com/office/drawing/2014/main" id="{9DA2B6FD-A250-4DC4-92C3-3C61D7D395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6663" y="2819400"/>
            <a:ext cx="2428875" cy="1219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9667E9F-4CC8-4479-878B-CA79FB204920}"/>
              </a:ext>
            </a:extLst>
          </p:cNvPr>
          <p:cNvPicPr>
            <a:picLocks noChangeAspect="1"/>
          </p:cNvPicPr>
          <p:nvPr/>
        </p:nvPicPr>
        <p:blipFill>
          <a:blip r:embed="rId4"/>
          <a:stretch>
            <a:fillRect/>
          </a:stretch>
        </p:blipFill>
        <p:spPr>
          <a:xfrm>
            <a:off x="9599075" y="374554"/>
            <a:ext cx="2351013" cy="2117469"/>
          </a:xfrm>
          <a:prstGeom prst="rect">
            <a:avLst/>
          </a:prstGeom>
        </p:spPr>
      </p:pic>
      <p:sp>
        <p:nvSpPr>
          <p:cNvPr id="7" name="Rectangle 6">
            <a:extLst>
              <a:ext uri="{FF2B5EF4-FFF2-40B4-BE49-F238E27FC236}">
                <a16:creationId xmlns:a16="http://schemas.microsoft.com/office/drawing/2014/main" id="{44641321-18CA-4B58-A803-50850439DFF9}"/>
              </a:ext>
            </a:extLst>
          </p:cNvPr>
          <p:cNvSpPr/>
          <p:nvPr/>
        </p:nvSpPr>
        <p:spPr>
          <a:xfrm>
            <a:off x="9673771" y="2471047"/>
            <a:ext cx="2276317" cy="230832"/>
          </a:xfrm>
          <a:prstGeom prst="rect">
            <a:avLst/>
          </a:prstGeom>
        </p:spPr>
        <p:txBody>
          <a:bodyPr wrap="square">
            <a:spAutoFit/>
          </a:bodyPr>
          <a:lstStyle/>
          <a:p>
            <a:r>
              <a:rPr lang="en-US" sz="900" dirty="0"/>
              <a:t>Walid </a:t>
            </a:r>
            <a:r>
              <a:rPr lang="en-US" sz="900" dirty="0" err="1"/>
              <a:t>Shoebat</a:t>
            </a:r>
            <a:r>
              <a:rPr lang="en-US" sz="900" dirty="0"/>
              <a:t>, a former PLO terrorist</a:t>
            </a:r>
          </a:p>
        </p:txBody>
      </p:sp>
    </p:spTree>
    <p:extLst>
      <p:ext uri="{BB962C8B-B14F-4D97-AF65-F5344CB8AC3E}">
        <p14:creationId xmlns:p14="http://schemas.microsoft.com/office/powerpoint/2010/main" val="1620091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AE7EF-999A-475D-B4F0-612B13BF357E}"/>
              </a:ext>
            </a:extLst>
          </p:cNvPr>
          <p:cNvSpPr>
            <a:spLocks noGrp="1"/>
          </p:cNvSpPr>
          <p:nvPr>
            <p:ph type="title"/>
          </p:nvPr>
        </p:nvSpPr>
        <p:spPr/>
        <p:txBody>
          <a:bodyPr/>
          <a:lstStyle/>
          <a:p>
            <a:r>
              <a:rPr lang="en-US" dirty="0"/>
              <a:t>Who are the Palestinians then?</a:t>
            </a:r>
          </a:p>
        </p:txBody>
      </p:sp>
      <p:sp>
        <p:nvSpPr>
          <p:cNvPr id="3" name="Content Placeholder 2">
            <a:extLst>
              <a:ext uri="{FF2B5EF4-FFF2-40B4-BE49-F238E27FC236}">
                <a16:creationId xmlns:a16="http://schemas.microsoft.com/office/drawing/2014/main" id="{D8B05AE2-6433-4BE3-AE82-BE31ACCCD895}"/>
              </a:ext>
            </a:extLst>
          </p:cNvPr>
          <p:cNvSpPr>
            <a:spLocks noGrp="1"/>
          </p:cNvSpPr>
          <p:nvPr>
            <p:ph idx="1"/>
          </p:nvPr>
        </p:nvSpPr>
        <p:spPr>
          <a:xfrm>
            <a:off x="2589212" y="2071910"/>
            <a:ext cx="9602788" cy="4724400"/>
          </a:xfrm>
        </p:spPr>
        <p:txBody>
          <a:bodyPr>
            <a:normAutofit/>
          </a:bodyPr>
          <a:lstStyle/>
          <a:p>
            <a:r>
              <a:rPr lang="en-US" dirty="0"/>
              <a:t>Abraham		 – 			Sarah 				- 				Haggar</a:t>
            </a:r>
          </a:p>
          <a:p>
            <a:endParaRPr lang="en-US" dirty="0"/>
          </a:p>
          <a:p>
            <a:endParaRPr lang="en-US" dirty="0"/>
          </a:p>
          <a:p>
            <a:endParaRPr lang="en-US" dirty="0"/>
          </a:p>
          <a:p>
            <a:pPr marL="0" indent="0">
              <a:buNone/>
            </a:pPr>
            <a:endParaRPr lang="en-US" dirty="0"/>
          </a:p>
          <a:p>
            <a:r>
              <a:rPr lang="en-US" dirty="0"/>
              <a:t>Gen 25V23</a:t>
            </a:r>
          </a:p>
          <a:p>
            <a:endParaRPr lang="en-US" dirty="0"/>
          </a:p>
          <a:p>
            <a:endParaRPr lang="en-US" dirty="0"/>
          </a:p>
          <a:p>
            <a:endParaRPr lang="en-US" dirty="0"/>
          </a:p>
        </p:txBody>
      </p:sp>
      <p:sp>
        <p:nvSpPr>
          <p:cNvPr id="4" name="AutoShape 2" descr="Image result for jordanian flag">
            <a:extLst>
              <a:ext uri="{FF2B5EF4-FFF2-40B4-BE49-F238E27FC236}">
                <a16:creationId xmlns:a16="http://schemas.microsoft.com/office/drawing/2014/main" id="{660DEBD5-0C44-4EEB-909F-2144111E35B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jordanian flag">
            <a:extLst>
              <a:ext uri="{FF2B5EF4-FFF2-40B4-BE49-F238E27FC236}">
                <a16:creationId xmlns:a16="http://schemas.microsoft.com/office/drawing/2014/main" id="{A503655A-BCA4-4385-B985-B2BC3603A606}"/>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ight Brace 5">
            <a:extLst>
              <a:ext uri="{FF2B5EF4-FFF2-40B4-BE49-F238E27FC236}">
                <a16:creationId xmlns:a16="http://schemas.microsoft.com/office/drawing/2014/main" id="{6ABDE23A-5E59-4741-87AD-20B9E8A35270}"/>
              </a:ext>
            </a:extLst>
          </p:cNvPr>
          <p:cNvSpPr/>
          <p:nvPr/>
        </p:nvSpPr>
        <p:spPr>
          <a:xfrm rot="5400000">
            <a:off x="4450488" y="952544"/>
            <a:ext cx="277055" cy="33187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ket 6">
            <a:extLst>
              <a:ext uri="{FF2B5EF4-FFF2-40B4-BE49-F238E27FC236}">
                <a16:creationId xmlns:a16="http://schemas.microsoft.com/office/drawing/2014/main" id="{3791AFE9-7D25-4ADE-B32A-DEBEC17372E0}"/>
              </a:ext>
            </a:extLst>
          </p:cNvPr>
          <p:cNvSpPr/>
          <p:nvPr/>
        </p:nvSpPr>
        <p:spPr>
          <a:xfrm rot="5400000">
            <a:off x="6824381" y="-1513968"/>
            <a:ext cx="444537" cy="669820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8469CF6-2000-4588-BC75-381E66642DBA}"/>
              </a:ext>
            </a:extLst>
          </p:cNvPr>
          <p:cNvCxnSpPr/>
          <p:nvPr/>
        </p:nvCxnSpPr>
        <p:spPr>
          <a:xfrm>
            <a:off x="10395750" y="2473400"/>
            <a:ext cx="0" cy="68705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EF5D8EC-0263-4441-AD81-9AC904390ACE}"/>
              </a:ext>
            </a:extLst>
          </p:cNvPr>
          <p:cNvSpPr txBox="1"/>
          <p:nvPr/>
        </p:nvSpPr>
        <p:spPr>
          <a:xfrm>
            <a:off x="9602788" y="3233781"/>
            <a:ext cx="1704313" cy="1569660"/>
          </a:xfrm>
          <a:prstGeom prst="rect">
            <a:avLst/>
          </a:prstGeom>
          <a:noFill/>
        </p:spPr>
        <p:txBody>
          <a:bodyPr wrap="none" rtlCol="0">
            <a:spAutoFit/>
          </a:bodyPr>
          <a:lstStyle/>
          <a:p>
            <a:r>
              <a:rPr lang="en-US" sz="1200" dirty="0"/>
              <a:t>Ishmael</a:t>
            </a:r>
          </a:p>
          <a:p>
            <a:r>
              <a:rPr lang="en-US" sz="1200" dirty="0"/>
              <a:t>Given the land</a:t>
            </a:r>
          </a:p>
          <a:p>
            <a:r>
              <a:rPr lang="en-US" sz="1200" dirty="0"/>
              <a:t>From Havilah to </a:t>
            </a:r>
            <a:r>
              <a:rPr lang="en-US" sz="1200" dirty="0" err="1"/>
              <a:t>Shur</a:t>
            </a:r>
            <a:endParaRPr lang="en-US" sz="1200" dirty="0"/>
          </a:p>
          <a:p>
            <a:r>
              <a:rPr lang="en-US" sz="1200" dirty="0"/>
              <a:t>(Egypt)</a:t>
            </a:r>
          </a:p>
          <a:p>
            <a:r>
              <a:rPr lang="en-US" sz="1200" dirty="0"/>
              <a:t>Gen 17v20-21</a:t>
            </a:r>
          </a:p>
          <a:p>
            <a:r>
              <a:rPr lang="en-US" sz="1200" dirty="0"/>
              <a:t>Gen 25V12-18</a:t>
            </a:r>
          </a:p>
          <a:p>
            <a:r>
              <a:rPr lang="en-US" sz="1200" dirty="0"/>
              <a:t>1 Sam 15V7</a:t>
            </a:r>
          </a:p>
          <a:p>
            <a:endParaRPr lang="en-US" sz="1200" dirty="0"/>
          </a:p>
        </p:txBody>
      </p:sp>
      <p:sp>
        <p:nvSpPr>
          <p:cNvPr id="11" name="TextBox 10">
            <a:extLst>
              <a:ext uri="{FF2B5EF4-FFF2-40B4-BE49-F238E27FC236}">
                <a16:creationId xmlns:a16="http://schemas.microsoft.com/office/drawing/2014/main" id="{420F5882-755C-4EB9-8EE1-BE047D51F511}"/>
              </a:ext>
            </a:extLst>
          </p:cNvPr>
          <p:cNvSpPr txBox="1"/>
          <p:nvPr/>
        </p:nvSpPr>
        <p:spPr>
          <a:xfrm>
            <a:off x="4193714" y="3160450"/>
            <a:ext cx="790601" cy="369332"/>
          </a:xfrm>
          <a:prstGeom prst="rect">
            <a:avLst/>
          </a:prstGeom>
          <a:noFill/>
        </p:spPr>
        <p:txBody>
          <a:bodyPr wrap="none" rtlCol="0">
            <a:spAutoFit/>
          </a:bodyPr>
          <a:lstStyle/>
          <a:p>
            <a:r>
              <a:rPr lang="en-US" dirty="0"/>
              <a:t>Isaac</a:t>
            </a:r>
          </a:p>
        </p:txBody>
      </p:sp>
      <p:cxnSp>
        <p:nvCxnSpPr>
          <p:cNvPr id="13" name="Straight Connector 12">
            <a:extLst>
              <a:ext uri="{FF2B5EF4-FFF2-40B4-BE49-F238E27FC236}">
                <a16:creationId xmlns:a16="http://schemas.microsoft.com/office/drawing/2014/main" id="{13D4C812-11BF-4147-A551-05EC5434F133}"/>
              </a:ext>
            </a:extLst>
          </p:cNvPr>
          <p:cNvCxnSpPr/>
          <p:nvPr/>
        </p:nvCxnSpPr>
        <p:spPr>
          <a:xfrm>
            <a:off x="4589015" y="3833945"/>
            <a:ext cx="0" cy="427337"/>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3260022-06A8-441C-AA67-864BBBCC3D08}"/>
              </a:ext>
            </a:extLst>
          </p:cNvPr>
          <p:cNvSpPr txBox="1"/>
          <p:nvPr/>
        </p:nvSpPr>
        <p:spPr>
          <a:xfrm>
            <a:off x="4075092" y="4565445"/>
            <a:ext cx="909223" cy="369332"/>
          </a:xfrm>
          <a:prstGeom prst="rect">
            <a:avLst/>
          </a:prstGeom>
          <a:noFill/>
        </p:spPr>
        <p:txBody>
          <a:bodyPr wrap="none" rtlCol="0">
            <a:spAutoFit/>
          </a:bodyPr>
          <a:lstStyle/>
          <a:p>
            <a:r>
              <a:rPr lang="en-US" dirty="0"/>
              <a:t>Jacob</a:t>
            </a:r>
          </a:p>
        </p:txBody>
      </p:sp>
      <p:cxnSp>
        <p:nvCxnSpPr>
          <p:cNvPr id="17" name="Straight Connector 16">
            <a:extLst>
              <a:ext uri="{FF2B5EF4-FFF2-40B4-BE49-F238E27FC236}">
                <a16:creationId xmlns:a16="http://schemas.microsoft.com/office/drawing/2014/main" id="{747C0E86-4C7A-48BB-BF7D-AE74416FFBED}"/>
              </a:ext>
            </a:extLst>
          </p:cNvPr>
          <p:cNvCxnSpPr/>
          <p:nvPr/>
        </p:nvCxnSpPr>
        <p:spPr>
          <a:xfrm>
            <a:off x="4984315" y="4750111"/>
            <a:ext cx="154965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97B6B7E-45E6-4C0E-96D5-6FCC58D2FA51}"/>
              </a:ext>
            </a:extLst>
          </p:cNvPr>
          <p:cNvSpPr txBox="1"/>
          <p:nvPr/>
        </p:nvSpPr>
        <p:spPr>
          <a:xfrm>
            <a:off x="6747164" y="4566003"/>
            <a:ext cx="696024" cy="369332"/>
          </a:xfrm>
          <a:prstGeom prst="rect">
            <a:avLst/>
          </a:prstGeom>
          <a:noFill/>
        </p:spPr>
        <p:txBody>
          <a:bodyPr wrap="none" rtlCol="0">
            <a:spAutoFit/>
          </a:bodyPr>
          <a:lstStyle/>
          <a:p>
            <a:r>
              <a:rPr lang="en-US" dirty="0"/>
              <a:t>Esau</a:t>
            </a:r>
          </a:p>
        </p:txBody>
      </p:sp>
      <p:sp>
        <p:nvSpPr>
          <p:cNvPr id="20" name="TextBox 19">
            <a:extLst>
              <a:ext uri="{FF2B5EF4-FFF2-40B4-BE49-F238E27FC236}">
                <a16:creationId xmlns:a16="http://schemas.microsoft.com/office/drawing/2014/main" id="{4B76C5A2-F0BB-4AA5-9340-A5B225E2ECB3}"/>
              </a:ext>
            </a:extLst>
          </p:cNvPr>
          <p:cNvSpPr txBox="1"/>
          <p:nvPr/>
        </p:nvSpPr>
        <p:spPr>
          <a:xfrm>
            <a:off x="2841769" y="4949286"/>
            <a:ext cx="2829621" cy="1446550"/>
          </a:xfrm>
          <a:prstGeom prst="rect">
            <a:avLst/>
          </a:prstGeom>
          <a:noFill/>
        </p:spPr>
        <p:txBody>
          <a:bodyPr wrap="none" rtlCol="0">
            <a:spAutoFit/>
          </a:bodyPr>
          <a:lstStyle/>
          <a:p>
            <a:r>
              <a:rPr lang="en-US" sz="1100" dirty="0"/>
              <a:t>Blessing:</a:t>
            </a:r>
          </a:p>
          <a:p>
            <a:pPr marL="285750" indent="-285750">
              <a:buFont typeface="Arial" panose="020B0604020202020204" pitchFamily="34" charset="0"/>
              <a:buChar char="•"/>
            </a:pPr>
            <a:r>
              <a:rPr lang="en-US" sz="1100" dirty="0"/>
              <a:t>Dew of heaven</a:t>
            </a:r>
          </a:p>
          <a:p>
            <a:pPr marL="285750" indent="-285750">
              <a:buFont typeface="Arial" panose="020B0604020202020204" pitchFamily="34" charset="0"/>
              <a:buChar char="•"/>
            </a:pPr>
            <a:r>
              <a:rPr lang="en-US" sz="1100" dirty="0"/>
              <a:t>Fatness of the land</a:t>
            </a:r>
          </a:p>
          <a:p>
            <a:pPr marL="285750" indent="-285750">
              <a:buFont typeface="Arial" panose="020B0604020202020204" pitchFamily="34" charset="0"/>
              <a:buChar char="•"/>
            </a:pPr>
            <a:r>
              <a:rPr lang="en-US" sz="1100" dirty="0"/>
              <a:t>Plenty of grain + wine</a:t>
            </a:r>
          </a:p>
          <a:p>
            <a:pPr marL="285750" indent="-285750">
              <a:buFont typeface="Arial" panose="020B0604020202020204" pitchFamily="34" charset="0"/>
              <a:buChar char="•"/>
            </a:pPr>
            <a:r>
              <a:rPr lang="en-US" sz="1100" dirty="0"/>
              <a:t>People will serve him</a:t>
            </a:r>
          </a:p>
          <a:p>
            <a:pPr marL="285750" indent="-285750">
              <a:buFont typeface="Arial" panose="020B0604020202020204" pitchFamily="34" charset="0"/>
              <a:buChar char="•"/>
            </a:pPr>
            <a:r>
              <a:rPr lang="en-US" sz="1100" dirty="0"/>
              <a:t>Nations will Bow</a:t>
            </a:r>
          </a:p>
          <a:p>
            <a:pPr marL="285750" indent="-285750">
              <a:buFont typeface="Arial" panose="020B0604020202020204" pitchFamily="34" charset="0"/>
              <a:buChar char="•"/>
            </a:pPr>
            <a:r>
              <a:rPr lang="en-US" sz="1100" dirty="0"/>
              <a:t>Be Lord to his brothers</a:t>
            </a:r>
          </a:p>
          <a:p>
            <a:pPr marL="285750" indent="-285750">
              <a:buFont typeface="Arial" panose="020B0604020202020204" pitchFamily="34" charset="0"/>
              <a:buChar char="•"/>
            </a:pPr>
            <a:r>
              <a:rPr lang="en-US" sz="1100" dirty="0"/>
              <a:t>Mothers sons will bow down to him</a:t>
            </a:r>
          </a:p>
        </p:txBody>
      </p:sp>
      <p:sp>
        <p:nvSpPr>
          <p:cNvPr id="23" name="TextBox 22">
            <a:extLst>
              <a:ext uri="{FF2B5EF4-FFF2-40B4-BE49-F238E27FC236}">
                <a16:creationId xmlns:a16="http://schemas.microsoft.com/office/drawing/2014/main" id="{EC387BEE-A4EA-4EFF-9D21-ACF982659F89}"/>
              </a:ext>
            </a:extLst>
          </p:cNvPr>
          <p:cNvSpPr txBox="1"/>
          <p:nvPr/>
        </p:nvSpPr>
        <p:spPr>
          <a:xfrm>
            <a:off x="6785113" y="4957344"/>
            <a:ext cx="4293163" cy="1277273"/>
          </a:xfrm>
          <a:prstGeom prst="rect">
            <a:avLst/>
          </a:prstGeom>
          <a:noFill/>
        </p:spPr>
        <p:txBody>
          <a:bodyPr wrap="none" rtlCol="0">
            <a:spAutoFit/>
          </a:bodyPr>
          <a:lstStyle/>
          <a:p>
            <a:r>
              <a:rPr lang="en-US" sz="1100" dirty="0"/>
              <a:t>Blessing: Gen 27V39-40</a:t>
            </a:r>
          </a:p>
          <a:p>
            <a:pPr marL="285750" indent="-285750">
              <a:buFont typeface="Arial" panose="020B0604020202020204" pitchFamily="34" charset="0"/>
              <a:buChar char="•"/>
            </a:pPr>
            <a:r>
              <a:rPr lang="en-US" sz="1100" dirty="0"/>
              <a:t>Away from the fatness of the earth shall his dwelling be</a:t>
            </a:r>
          </a:p>
          <a:p>
            <a:pPr marL="285750" indent="-285750">
              <a:buFont typeface="Arial" panose="020B0604020202020204" pitchFamily="34" charset="0"/>
              <a:buChar char="•"/>
            </a:pPr>
            <a:r>
              <a:rPr lang="en-US" sz="1100" dirty="0"/>
              <a:t>Away from the dew</a:t>
            </a:r>
          </a:p>
          <a:p>
            <a:pPr marL="285750" indent="-285750">
              <a:buFont typeface="Arial" panose="020B0604020202020204" pitchFamily="34" charset="0"/>
              <a:buChar char="•"/>
            </a:pPr>
            <a:r>
              <a:rPr lang="en-US" sz="1100" dirty="0"/>
              <a:t>Live by the sword</a:t>
            </a:r>
          </a:p>
          <a:p>
            <a:pPr marL="285750" indent="-285750">
              <a:buFont typeface="Arial" panose="020B0604020202020204" pitchFamily="34" charset="0"/>
              <a:buChar char="•"/>
            </a:pPr>
            <a:r>
              <a:rPr lang="en-US" sz="1100" dirty="0"/>
              <a:t>serve brothers</a:t>
            </a:r>
          </a:p>
          <a:p>
            <a:pPr marL="285750" indent="-285750">
              <a:buFont typeface="Arial" panose="020B0604020202020204" pitchFamily="34" charset="0"/>
              <a:buChar char="•"/>
            </a:pPr>
            <a:r>
              <a:rPr lang="en-US" sz="1100" dirty="0"/>
              <a:t>Nations will Bow</a:t>
            </a:r>
          </a:p>
          <a:p>
            <a:pPr marL="285750" indent="-285750">
              <a:buFont typeface="Arial" panose="020B0604020202020204" pitchFamily="34" charset="0"/>
              <a:buChar char="•"/>
            </a:pPr>
            <a:r>
              <a:rPr lang="en-US" sz="1100" dirty="0"/>
              <a:t>No longer be yoked to his brothers</a:t>
            </a:r>
          </a:p>
        </p:txBody>
      </p:sp>
    </p:spTree>
    <p:extLst>
      <p:ext uri="{BB962C8B-B14F-4D97-AF65-F5344CB8AC3E}">
        <p14:creationId xmlns:p14="http://schemas.microsoft.com/office/powerpoint/2010/main" val="2954269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E7105-003E-4D52-8034-1702C7467815}"/>
              </a:ext>
            </a:extLst>
          </p:cNvPr>
          <p:cNvSpPr>
            <a:spLocks noGrp="1"/>
          </p:cNvSpPr>
          <p:nvPr>
            <p:ph type="title"/>
          </p:nvPr>
        </p:nvSpPr>
        <p:spPr/>
        <p:txBody>
          <a:bodyPr/>
          <a:lstStyle/>
          <a:p>
            <a:r>
              <a:rPr lang="en-US" dirty="0"/>
              <a:t>Who are the Palestinians then?</a:t>
            </a:r>
          </a:p>
        </p:txBody>
      </p:sp>
      <p:sp>
        <p:nvSpPr>
          <p:cNvPr id="3" name="Content Placeholder 2">
            <a:extLst>
              <a:ext uri="{FF2B5EF4-FFF2-40B4-BE49-F238E27FC236}">
                <a16:creationId xmlns:a16="http://schemas.microsoft.com/office/drawing/2014/main" id="{1410BB83-5DA1-4E9D-93B2-92EBC20589FE}"/>
              </a:ext>
            </a:extLst>
          </p:cNvPr>
          <p:cNvSpPr>
            <a:spLocks noGrp="1"/>
          </p:cNvSpPr>
          <p:nvPr>
            <p:ph idx="1"/>
          </p:nvPr>
        </p:nvSpPr>
        <p:spPr/>
        <p:txBody>
          <a:bodyPr/>
          <a:lstStyle/>
          <a:p>
            <a:r>
              <a:rPr lang="en-US" dirty="0"/>
              <a:t>The Palestinians want the land</a:t>
            </a:r>
          </a:p>
          <a:p>
            <a:pPr lvl="1"/>
            <a:r>
              <a:rPr lang="en-US" dirty="0"/>
              <a:t>They refuse to admit to the Jews being God’s chosen people</a:t>
            </a:r>
          </a:p>
          <a:p>
            <a:pPr lvl="1"/>
            <a:r>
              <a:rPr lang="en-US" dirty="0"/>
              <a:t>The Palestinian Christians believe they inherited the land but no where in scripture is it mentioned</a:t>
            </a:r>
          </a:p>
          <a:p>
            <a:pPr lvl="2"/>
            <a:r>
              <a:rPr lang="en-US" dirty="0"/>
              <a:t>They recognize they are </a:t>
            </a:r>
            <a:r>
              <a:rPr lang="en-US" b="1" u="sng" dirty="0"/>
              <a:t>not</a:t>
            </a:r>
            <a:r>
              <a:rPr lang="en-US" dirty="0"/>
              <a:t> part of Jacob</a:t>
            </a:r>
          </a:p>
          <a:p>
            <a:pPr lvl="1"/>
            <a:r>
              <a:rPr lang="en-US" dirty="0"/>
              <a:t>So they focus on who was living in the land and who are the property owners from about the last 100years.</a:t>
            </a:r>
          </a:p>
        </p:txBody>
      </p:sp>
    </p:spTree>
    <p:extLst>
      <p:ext uri="{BB962C8B-B14F-4D97-AF65-F5344CB8AC3E}">
        <p14:creationId xmlns:p14="http://schemas.microsoft.com/office/powerpoint/2010/main" val="637291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923B2-593E-4CF7-9FB5-84F14519B7CE}"/>
              </a:ext>
            </a:extLst>
          </p:cNvPr>
          <p:cNvSpPr>
            <a:spLocks noGrp="1"/>
          </p:cNvSpPr>
          <p:nvPr>
            <p:ph type="title"/>
          </p:nvPr>
        </p:nvSpPr>
        <p:spPr>
          <a:xfrm>
            <a:off x="1948156" y="371902"/>
            <a:ext cx="9997410" cy="926123"/>
          </a:xfrm>
        </p:spPr>
        <p:txBody>
          <a:bodyPr>
            <a:normAutofit fontScale="90000"/>
          </a:bodyPr>
          <a:lstStyle/>
          <a:p>
            <a:r>
              <a:rPr lang="en-US" dirty="0"/>
              <a:t>Palestinian history does not line up with actual history</a:t>
            </a:r>
          </a:p>
        </p:txBody>
      </p:sp>
      <p:sp>
        <p:nvSpPr>
          <p:cNvPr id="4" name="AutoShape 2" descr="https://tse2.mm.bing.net/th?id=OIP.kum-MKyA9aY7wdrdy2m26QEsDL&amp;pid=15.1&amp;P=0&amp;w=254&amp;h=173">
            <a:extLst>
              <a:ext uri="{FF2B5EF4-FFF2-40B4-BE49-F238E27FC236}">
                <a16:creationId xmlns:a16="http://schemas.microsoft.com/office/drawing/2014/main" id="{FAC3C043-3A1A-4017-997B-17B06717DDA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tse2.mm.bing.net/th?id=OIP.kum-MKyA9aY7wdrdy2m26QEsDL&amp;pid=15.1&amp;P=0&amp;w=254&amp;h=173">
            <a:extLst>
              <a:ext uri="{FF2B5EF4-FFF2-40B4-BE49-F238E27FC236}">
                <a16:creationId xmlns:a16="http://schemas.microsoft.com/office/drawing/2014/main" id="{08E093FA-5FCB-46E7-9D1A-146311B34FD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Content Placeholder 6">
            <a:extLst>
              <a:ext uri="{FF2B5EF4-FFF2-40B4-BE49-F238E27FC236}">
                <a16:creationId xmlns:a16="http://schemas.microsoft.com/office/drawing/2014/main" id="{3C556986-2F5F-4F42-9C48-A8088DBCE7F7}"/>
              </a:ext>
            </a:extLst>
          </p:cNvPr>
          <p:cNvSpPr>
            <a:spLocks noGrp="1"/>
          </p:cNvSpPr>
          <p:nvPr>
            <p:ph idx="1"/>
          </p:nvPr>
        </p:nvSpPr>
        <p:spPr>
          <a:xfrm>
            <a:off x="1634064" y="1450426"/>
            <a:ext cx="10452423" cy="5035671"/>
          </a:xfrm>
        </p:spPr>
        <p:txBody>
          <a:bodyPr>
            <a:normAutofit/>
          </a:bodyPr>
          <a:lstStyle/>
          <a:p>
            <a:r>
              <a:rPr lang="en-US" dirty="0"/>
              <a:t>James Finn – the British council reported in 1867:</a:t>
            </a:r>
          </a:p>
          <a:p>
            <a:pPr lvl="1"/>
            <a:r>
              <a:rPr lang="en-US" dirty="0"/>
              <a:t>“The country is a considerable degree empty of inhabitants and therefore its greatest need is that of a body of population.”</a:t>
            </a:r>
          </a:p>
          <a:p>
            <a:pPr lvl="1"/>
            <a:endParaRPr lang="en-US" dirty="0"/>
          </a:p>
          <a:p>
            <a:r>
              <a:rPr lang="en-US" dirty="0"/>
              <a:t>Charles  </a:t>
            </a:r>
            <a:r>
              <a:rPr lang="en-US" dirty="0" err="1"/>
              <a:t>Wyllys</a:t>
            </a:r>
            <a:r>
              <a:rPr lang="en-US" dirty="0"/>
              <a:t> Elliott – President of Harvard University wrote in 1867:</a:t>
            </a:r>
          </a:p>
          <a:p>
            <a:pPr lvl="1"/>
            <a:r>
              <a:rPr lang="en-US" dirty="0"/>
              <a:t>“A beautiful sea lies </a:t>
            </a:r>
            <a:r>
              <a:rPr lang="en-US" dirty="0" err="1"/>
              <a:t>unbosomed</a:t>
            </a:r>
            <a:r>
              <a:rPr lang="en-US" dirty="0"/>
              <a:t>, amount the Gentile hills in the mist of the land once possessed by Zebulon an Naphtali  Asher and Dan. Life here was once Idyllic(</a:t>
            </a:r>
            <a:r>
              <a:rPr lang="en-US" i="1" dirty="0"/>
              <a:t>extremely happy</a:t>
            </a:r>
            <a:r>
              <a:rPr lang="en-US" dirty="0"/>
              <a:t>) ….now it is a scene of desolation and misery.”</a:t>
            </a:r>
          </a:p>
          <a:p>
            <a:pPr lvl="1"/>
            <a:endParaRPr lang="en-US" dirty="0"/>
          </a:p>
          <a:p>
            <a:r>
              <a:rPr lang="en-US" dirty="0"/>
              <a:t>Mark Twain – visited the holy land and had this to say in 1867:</a:t>
            </a:r>
          </a:p>
          <a:p>
            <a:pPr lvl="1"/>
            <a:r>
              <a:rPr lang="en-US" dirty="0"/>
              <a:t>“A desolate country… a mournful expanse… There are two or three small clusters of Bedouin tents but not a single permanent habitation. One may ride ten miles, hereabouts, and not see ten human beings.”</a:t>
            </a:r>
          </a:p>
        </p:txBody>
      </p:sp>
      <p:pic>
        <p:nvPicPr>
          <p:cNvPr id="1032" name="Picture 8" descr="James Finn.jpg">
            <a:extLst>
              <a:ext uri="{FF2B5EF4-FFF2-40B4-BE49-F238E27FC236}">
                <a16:creationId xmlns:a16="http://schemas.microsoft.com/office/drawing/2014/main" id="{E41251C7-BB04-47BA-824A-60D94E761D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051" y="1130668"/>
            <a:ext cx="813166" cy="133063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harles W. Eliot cph.3a02149.jpg">
            <a:extLst>
              <a:ext uri="{FF2B5EF4-FFF2-40B4-BE49-F238E27FC236}">
                <a16:creationId xmlns:a16="http://schemas.microsoft.com/office/drawing/2014/main" id="{90B30C09-0471-4DDB-B545-87F27D026F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004" y="2660434"/>
            <a:ext cx="935260" cy="125436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Mark Twain, Brady-Handy photo portrait, Feb 7, 1871, cropped.jpg">
            <a:extLst>
              <a:ext uri="{FF2B5EF4-FFF2-40B4-BE49-F238E27FC236}">
                <a16:creationId xmlns:a16="http://schemas.microsoft.com/office/drawing/2014/main" id="{0CB55EE5-1249-47DD-83CD-6ED696837E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004" y="4113933"/>
            <a:ext cx="947060" cy="1485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979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923B2-593E-4CF7-9FB5-84F14519B7CE}"/>
              </a:ext>
            </a:extLst>
          </p:cNvPr>
          <p:cNvSpPr>
            <a:spLocks noGrp="1"/>
          </p:cNvSpPr>
          <p:nvPr>
            <p:ph type="title"/>
          </p:nvPr>
        </p:nvSpPr>
        <p:spPr>
          <a:xfrm>
            <a:off x="1948156" y="371903"/>
            <a:ext cx="9599075" cy="826316"/>
          </a:xfrm>
        </p:spPr>
        <p:txBody>
          <a:bodyPr>
            <a:normAutofit fontScale="90000"/>
          </a:bodyPr>
          <a:lstStyle/>
          <a:p>
            <a:r>
              <a:rPr lang="en-US" dirty="0"/>
              <a:t>Palestinian history does not line up with actual history</a:t>
            </a:r>
          </a:p>
        </p:txBody>
      </p:sp>
      <p:sp>
        <p:nvSpPr>
          <p:cNvPr id="4" name="AutoShape 2" descr="https://tse2.mm.bing.net/th?id=OIP.kum-MKyA9aY7wdrdy2m26QEsDL&amp;pid=15.1&amp;P=0&amp;w=254&amp;h=173">
            <a:extLst>
              <a:ext uri="{FF2B5EF4-FFF2-40B4-BE49-F238E27FC236}">
                <a16:creationId xmlns:a16="http://schemas.microsoft.com/office/drawing/2014/main" id="{FAC3C043-3A1A-4017-997B-17B06717DDA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tse2.mm.bing.net/th?id=OIP.kum-MKyA9aY7wdrdy2m26QEsDL&amp;pid=15.1&amp;P=0&amp;w=254&amp;h=173">
            <a:extLst>
              <a:ext uri="{FF2B5EF4-FFF2-40B4-BE49-F238E27FC236}">
                <a16:creationId xmlns:a16="http://schemas.microsoft.com/office/drawing/2014/main" id="{08E093FA-5FCB-46E7-9D1A-146311B34FD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Content Placeholder 6">
            <a:extLst>
              <a:ext uri="{FF2B5EF4-FFF2-40B4-BE49-F238E27FC236}">
                <a16:creationId xmlns:a16="http://schemas.microsoft.com/office/drawing/2014/main" id="{3C556986-2F5F-4F42-9C48-A8088DBCE7F7}"/>
              </a:ext>
            </a:extLst>
          </p:cNvPr>
          <p:cNvSpPr>
            <a:spLocks noGrp="1"/>
          </p:cNvSpPr>
          <p:nvPr>
            <p:ph idx="1"/>
          </p:nvPr>
        </p:nvSpPr>
        <p:spPr>
          <a:xfrm>
            <a:off x="1634064" y="1450426"/>
            <a:ext cx="10452423" cy="5035671"/>
          </a:xfrm>
        </p:spPr>
        <p:txBody>
          <a:bodyPr>
            <a:normAutofit/>
          </a:bodyPr>
          <a:lstStyle/>
          <a:p>
            <a:r>
              <a:rPr lang="en-US" dirty="0"/>
              <a:t>Reverend Samuel Manning wrote:</a:t>
            </a:r>
          </a:p>
          <a:p>
            <a:pPr lvl="1"/>
            <a:r>
              <a:rPr lang="en-US" dirty="0"/>
              <a:t>“Day by day we were to learn afresh the lessons now upon us, that the denunciations of ancient prophesy have been fulfilled to the very letter: “ (</a:t>
            </a:r>
            <a:r>
              <a:rPr lang="en-US" i="1" dirty="0"/>
              <a:t>These Holy Fields) …”</a:t>
            </a:r>
            <a:r>
              <a:rPr lang="en-US" dirty="0"/>
              <a:t>The land is left void and desolate and without inhabitants.” </a:t>
            </a:r>
            <a:r>
              <a:rPr lang="en-US" i="1" dirty="0" err="1"/>
              <a:t>Jer</a:t>
            </a:r>
            <a:r>
              <a:rPr lang="en-US" i="1" dirty="0"/>
              <a:t> Ch 44v 22</a:t>
            </a:r>
          </a:p>
          <a:p>
            <a:pPr lvl="1"/>
            <a:endParaRPr lang="en-US" dirty="0"/>
          </a:p>
        </p:txBody>
      </p:sp>
      <p:pic>
        <p:nvPicPr>
          <p:cNvPr id="2050" name="Picture 2" descr="https://images-na.ssl-images-amazon.com/images/I/51lfe7U8fLL._SX373_BO1,204,203,200_.jpg">
            <a:extLst>
              <a:ext uri="{FF2B5EF4-FFF2-40B4-BE49-F238E27FC236}">
                <a16:creationId xmlns:a16="http://schemas.microsoft.com/office/drawing/2014/main" id="{7774736D-C91A-4293-BE2C-D32B54FB21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0186" y="2866292"/>
            <a:ext cx="2566828" cy="3415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249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923B2-593E-4CF7-9FB5-84F14519B7CE}"/>
              </a:ext>
            </a:extLst>
          </p:cNvPr>
          <p:cNvSpPr>
            <a:spLocks noGrp="1"/>
          </p:cNvSpPr>
          <p:nvPr>
            <p:ph type="title"/>
          </p:nvPr>
        </p:nvSpPr>
        <p:spPr>
          <a:xfrm>
            <a:off x="1948156" y="371903"/>
            <a:ext cx="9851495" cy="1476352"/>
          </a:xfrm>
        </p:spPr>
        <p:txBody>
          <a:bodyPr>
            <a:normAutofit fontScale="90000"/>
          </a:bodyPr>
          <a:lstStyle/>
          <a:p>
            <a:r>
              <a:rPr lang="en-US" dirty="0"/>
              <a:t>History shows that the Arabs entered the land mainly after the inception of the Belfour declaration.</a:t>
            </a:r>
          </a:p>
        </p:txBody>
      </p:sp>
      <p:sp>
        <p:nvSpPr>
          <p:cNvPr id="4" name="AutoShape 2" descr="https://tse2.mm.bing.net/th?id=OIP.kum-MKyA9aY7wdrdy2m26QEsDL&amp;pid=15.1&amp;P=0&amp;w=254&amp;h=173">
            <a:extLst>
              <a:ext uri="{FF2B5EF4-FFF2-40B4-BE49-F238E27FC236}">
                <a16:creationId xmlns:a16="http://schemas.microsoft.com/office/drawing/2014/main" id="{FAC3C043-3A1A-4017-997B-17B06717DDA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tse2.mm.bing.net/th?id=OIP.kum-MKyA9aY7wdrdy2m26QEsDL&amp;pid=15.1&amp;P=0&amp;w=254&amp;h=173">
            <a:extLst>
              <a:ext uri="{FF2B5EF4-FFF2-40B4-BE49-F238E27FC236}">
                <a16:creationId xmlns:a16="http://schemas.microsoft.com/office/drawing/2014/main" id="{08E093FA-5FCB-46E7-9D1A-146311B34FD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Content Placeholder 6">
            <a:extLst>
              <a:ext uri="{FF2B5EF4-FFF2-40B4-BE49-F238E27FC236}">
                <a16:creationId xmlns:a16="http://schemas.microsoft.com/office/drawing/2014/main" id="{3C556986-2F5F-4F42-9C48-A8088DBCE7F7}"/>
              </a:ext>
            </a:extLst>
          </p:cNvPr>
          <p:cNvSpPr>
            <a:spLocks noGrp="1"/>
          </p:cNvSpPr>
          <p:nvPr>
            <p:ph idx="1"/>
          </p:nvPr>
        </p:nvSpPr>
        <p:spPr>
          <a:xfrm>
            <a:off x="1585426" y="2091446"/>
            <a:ext cx="10078038" cy="4268191"/>
          </a:xfrm>
        </p:spPr>
        <p:txBody>
          <a:bodyPr>
            <a:normAutofit lnSpcReduction="10000"/>
          </a:bodyPr>
          <a:lstStyle/>
          <a:p>
            <a:r>
              <a:rPr lang="en-US" dirty="0"/>
              <a:t>Britain during its mandate over the territory turned a blind eye to the flood of illegal Arab aliens entering while at the same time limiting Jewish immigration in the ancient , biblical and ancestral homeland.</a:t>
            </a:r>
          </a:p>
          <a:p>
            <a:endParaRPr lang="en-US" dirty="0"/>
          </a:p>
          <a:p>
            <a:r>
              <a:rPr lang="en-US" dirty="0"/>
              <a:t>The British Hope-Simpson Commission recommended in 1930,</a:t>
            </a:r>
          </a:p>
          <a:p>
            <a:pPr lvl="1"/>
            <a:r>
              <a:rPr lang="en-US" dirty="0"/>
              <a:t> “Prevention of illicit immigration” to stop the illegal Arab immigration. </a:t>
            </a:r>
          </a:p>
          <a:p>
            <a:endParaRPr lang="en-US" dirty="0"/>
          </a:p>
          <a:p>
            <a:r>
              <a:rPr lang="en-US" dirty="0"/>
              <a:t>The Governor of the district of </a:t>
            </a:r>
            <a:r>
              <a:rPr lang="en-US" dirty="0" err="1"/>
              <a:t>Hauran</a:t>
            </a:r>
            <a:r>
              <a:rPr lang="en-US" dirty="0"/>
              <a:t>, Tewfik Bey El </a:t>
            </a:r>
            <a:r>
              <a:rPr lang="en-US" dirty="0" err="1"/>
              <a:t>Hurani</a:t>
            </a:r>
            <a:r>
              <a:rPr lang="en-US" dirty="0"/>
              <a:t>, admitted in 1934  that a single period of only a few months over 30,000 Syrians  from </a:t>
            </a:r>
            <a:r>
              <a:rPr lang="en-US" dirty="0" err="1"/>
              <a:t>Hauran</a:t>
            </a:r>
            <a:r>
              <a:rPr lang="en-US" dirty="0"/>
              <a:t> had moved to Palestine. </a:t>
            </a:r>
          </a:p>
          <a:p>
            <a:endParaRPr lang="en-US" dirty="0"/>
          </a:p>
          <a:p>
            <a:r>
              <a:rPr lang="en-US" dirty="0"/>
              <a:t>Franklin D. Roosevelt – May 17,1937 –</a:t>
            </a:r>
          </a:p>
          <a:p>
            <a:pPr lvl="1"/>
            <a:r>
              <a:rPr lang="en-US" dirty="0"/>
              <a:t> “the Arab immigration to Palestine since 1921 was much greater than Jewish immigration.” </a:t>
            </a:r>
          </a:p>
        </p:txBody>
      </p:sp>
    </p:spTree>
    <p:extLst>
      <p:ext uri="{BB962C8B-B14F-4D97-AF65-F5344CB8AC3E}">
        <p14:creationId xmlns:p14="http://schemas.microsoft.com/office/powerpoint/2010/main" val="253222408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5911</TotalTime>
  <Words>713</Words>
  <Application>Microsoft Office PowerPoint</Application>
  <PresentationFormat>Widescreen</PresentationFormat>
  <Paragraphs>94</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Wingdings 3</vt:lpstr>
      <vt:lpstr>Wisp</vt:lpstr>
      <vt:lpstr>Israel Through Palestinian eyes Pt 3</vt:lpstr>
      <vt:lpstr>Jerusalem the fought over city</vt:lpstr>
      <vt:lpstr>Important details about Palestine and Palestinians</vt:lpstr>
      <vt:lpstr>Who are the Palestinians then?</vt:lpstr>
      <vt:lpstr>Who are the Palestinians then?</vt:lpstr>
      <vt:lpstr>Who are the Palestinians then?</vt:lpstr>
      <vt:lpstr>Palestinian history does not line up with actual history</vt:lpstr>
      <vt:lpstr>Palestinian history does not line up with actual history</vt:lpstr>
      <vt:lpstr>History shows that the Arabs entered the land mainly after the inception of the Belfour declaration.</vt:lpstr>
      <vt:lpstr>History shows that the Arabs entered the land mainly after the inception of the Belfour declaration.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Through Palestinian eyes</dc:title>
  <dc:creator>jared keyes</dc:creator>
  <cp:lastModifiedBy>jared keyes</cp:lastModifiedBy>
  <cp:revision>140</cp:revision>
  <dcterms:created xsi:type="dcterms:W3CDTF">2017-10-08T00:43:35Z</dcterms:created>
  <dcterms:modified xsi:type="dcterms:W3CDTF">2018-02-07T02:54:42Z</dcterms:modified>
</cp:coreProperties>
</file>