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374" r:id="rId3"/>
    <p:sldId id="365" r:id="rId4"/>
    <p:sldId id="370" r:id="rId5"/>
    <p:sldId id="316" r:id="rId6"/>
    <p:sldId id="317" r:id="rId7"/>
    <p:sldId id="278" r:id="rId8"/>
    <p:sldId id="283" r:id="rId9"/>
    <p:sldId id="287" r:id="rId10"/>
    <p:sldId id="288" r:id="rId11"/>
    <p:sldId id="307" r:id="rId12"/>
    <p:sldId id="315" r:id="rId13"/>
    <p:sldId id="285" r:id="rId14"/>
    <p:sldId id="318" r:id="rId15"/>
    <p:sldId id="314" r:id="rId16"/>
    <p:sldId id="286" r:id="rId17"/>
    <p:sldId id="290" r:id="rId18"/>
    <p:sldId id="308" r:id="rId19"/>
    <p:sldId id="302" r:id="rId20"/>
    <p:sldId id="303" r:id="rId21"/>
    <p:sldId id="304" r:id="rId22"/>
    <p:sldId id="284" r:id="rId23"/>
    <p:sldId id="280" r:id="rId24"/>
    <p:sldId id="375" r:id="rId25"/>
    <p:sldId id="305" r:id="rId26"/>
    <p:sldId id="281" r:id="rId27"/>
    <p:sldId id="3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489" autoAdjust="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8BB4A-6A9D-4F0D-916D-F858BABA65B8}"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173F8BEB-78EB-4723-8281-D2D44490979D}">
      <dgm:prSet custT="1"/>
      <dgm:spPr/>
      <dgm:t>
        <a:bodyPr/>
        <a:lstStyle/>
        <a:p>
          <a:r>
            <a:rPr lang="en-US" sz="1800" dirty="0"/>
            <a:t>Military occupation </a:t>
          </a:r>
          <a:r>
            <a:rPr lang="en-US" sz="1200" dirty="0"/>
            <a:t>-  is effective provisional control by a certain ruling power over a territory which is not under the formal sovereignty of that entity, without the volition of the actual sovereign.</a:t>
          </a:r>
        </a:p>
      </dgm:t>
    </dgm:pt>
    <dgm:pt modelId="{6ECFCB9F-C9EA-4671-8A57-4179DF05DBCB}" type="parTrans" cxnId="{7D6C9C02-41ED-47B1-B8E2-064B9409AEC7}">
      <dgm:prSet/>
      <dgm:spPr/>
      <dgm:t>
        <a:bodyPr/>
        <a:lstStyle/>
        <a:p>
          <a:endParaRPr lang="en-US"/>
        </a:p>
      </dgm:t>
    </dgm:pt>
    <dgm:pt modelId="{291ABC17-1C62-4652-B33A-24936F7C075D}" type="sibTrans" cxnId="{7D6C9C02-41ED-47B1-B8E2-064B9409AEC7}">
      <dgm:prSet phldrT="01" phldr="0"/>
      <dgm:spPr/>
      <dgm:t>
        <a:bodyPr/>
        <a:lstStyle/>
        <a:p>
          <a:r>
            <a:rPr lang="en-US"/>
            <a:t>01</a:t>
          </a:r>
        </a:p>
      </dgm:t>
    </dgm:pt>
    <dgm:pt modelId="{F27373ED-E59B-4E5B-BEE9-BCE7C3CDC2A8}">
      <dgm:prSet custT="1"/>
      <dgm:spPr/>
      <dgm:t>
        <a:bodyPr/>
        <a:lstStyle/>
        <a:p>
          <a:r>
            <a:rPr lang="en-US" sz="1800" dirty="0"/>
            <a:t>Occupied Territories </a:t>
          </a:r>
          <a:r>
            <a:rPr lang="en-US" sz="1200" dirty="0"/>
            <a:t>-under the authority and effective control of a belligerent armed force. The term is not applicable to territory being administered pursuant to peace terms, treaty, or other agreement, express or implied, with the civil authority of the territory.</a:t>
          </a:r>
        </a:p>
      </dgm:t>
    </dgm:pt>
    <dgm:pt modelId="{BA0358C4-68B0-4D92-A20B-0B4EDF6885D0}" type="parTrans" cxnId="{24A3E4BF-AE34-4C5A-B1AD-ED72F271E653}">
      <dgm:prSet/>
      <dgm:spPr/>
      <dgm:t>
        <a:bodyPr/>
        <a:lstStyle/>
        <a:p>
          <a:endParaRPr lang="en-US"/>
        </a:p>
      </dgm:t>
    </dgm:pt>
    <dgm:pt modelId="{5CF59078-6CF7-4AE0-8483-F9A4F9182864}" type="sibTrans" cxnId="{24A3E4BF-AE34-4C5A-B1AD-ED72F271E653}">
      <dgm:prSet phldrT="02" phldr="0"/>
      <dgm:spPr/>
      <dgm:t>
        <a:bodyPr/>
        <a:lstStyle/>
        <a:p>
          <a:r>
            <a:rPr lang="en-US"/>
            <a:t>02</a:t>
          </a:r>
        </a:p>
      </dgm:t>
    </dgm:pt>
    <dgm:pt modelId="{06A70D43-ED05-4D9A-AD33-E2D60D99A108}">
      <dgm:prSet custT="1"/>
      <dgm:spPr/>
      <dgm:t>
        <a:bodyPr/>
        <a:lstStyle/>
        <a:p>
          <a:r>
            <a:rPr lang="en-US" sz="1800" dirty="0"/>
            <a:t>Intifada (1 and 2) </a:t>
          </a:r>
          <a:r>
            <a:rPr lang="en-US" sz="1700" dirty="0"/>
            <a:t>-</a:t>
          </a:r>
          <a:r>
            <a:rPr lang="en-US" sz="1200" dirty="0"/>
            <a:t>the Palestinian uprising against Israeli occupation of the West Bank and Gaza Strip, beginning in 1987.</a:t>
          </a:r>
        </a:p>
      </dgm:t>
    </dgm:pt>
    <dgm:pt modelId="{E9D709FB-16E1-46A4-8A40-CD2DCFF5798A}" type="parTrans" cxnId="{F3A42DE1-7E41-478D-9A85-E4E204FC8644}">
      <dgm:prSet/>
      <dgm:spPr/>
      <dgm:t>
        <a:bodyPr/>
        <a:lstStyle/>
        <a:p>
          <a:endParaRPr lang="en-US"/>
        </a:p>
      </dgm:t>
    </dgm:pt>
    <dgm:pt modelId="{686AECE8-EDA5-49D6-BDC3-75987FFC99EB}" type="sibTrans" cxnId="{F3A42DE1-7E41-478D-9A85-E4E204FC8644}">
      <dgm:prSet phldrT="03" phldr="0"/>
      <dgm:spPr/>
      <dgm:t>
        <a:bodyPr/>
        <a:lstStyle/>
        <a:p>
          <a:r>
            <a:rPr lang="en-US"/>
            <a:t>03</a:t>
          </a:r>
        </a:p>
      </dgm:t>
    </dgm:pt>
    <dgm:pt modelId="{436C5888-E33B-4752-AE41-9A0D384654F9}" type="pres">
      <dgm:prSet presAssocID="{3628BB4A-6A9D-4F0D-916D-F858BABA65B8}" presName="Name0" presStyleCnt="0">
        <dgm:presLayoutVars>
          <dgm:animLvl val="lvl"/>
          <dgm:resizeHandles val="exact"/>
        </dgm:presLayoutVars>
      </dgm:prSet>
      <dgm:spPr/>
    </dgm:pt>
    <dgm:pt modelId="{98694AAA-37DA-4C19-8261-9055673E43C4}" type="pres">
      <dgm:prSet presAssocID="{173F8BEB-78EB-4723-8281-D2D44490979D}" presName="compositeNode" presStyleCnt="0">
        <dgm:presLayoutVars>
          <dgm:bulletEnabled val="1"/>
        </dgm:presLayoutVars>
      </dgm:prSet>
      <dgm:spPr/>
    </dgm:pt>
    <dgm:pt modelId="{5AFC7FF7-532D-4D38-B328-92721F9FC8EB}" type="pres">
      <dgm:prSet presAssocID="{173F8BEB-78EB-4723-8281-D2D44490979D}" presName="bgRect" presStyleLbl="alignNode1" presStyleIdx="0" presStyleCnt="3"/>
      <dgm:spPr/>
    </dgm:pt>
    <dgm:pt modelId="{755DBB6E-A62C-4F75-B0C8-8382D065DA78}" type="pres">
      <dgm:prSet presAssocID="{291ABC17-1C62-4652-B33A-24936F7C075D}" presName="sibTransNodeRect" presStyleLbl="alignNode1" presStyleIdx="0" presStyleCnt="3">
        <dgm:presLayoutVars>
          <dgm:chMax val="0"/>
          <dgm:bulletEnabled val="1"/>
        </dgm:presLayoutVars>
      </dgm:prSet>
      <dgm:spPr/>
    </dgm:pt>
    <dgm:pt modelId="{A2C20DEC-34C9-4A10-823E-F450304FCB23}" type="pres">
      <dgm:prSet presAssocID="{173F8BEB-78EB-4723-8281-D2D44490979D}" presName="nodeRect" presStyleLbl="alignNode1" presStyleIdx="0" presStyleCnt="3">
        <dgm:presLayoutVars>
          <dgm:bulletEnabled val="1"/>
        </dgm:presLayoutVars>
      </dgm:prSet>
      <dgm:spPr/>
    </dgm:pt>
    <dgm:pt modelId="{6AA5157F-8A56-4BC0-85B9-2EA26CAF706E}" type="pres">
      <dgm:prSet presAssocID="{291ABC17-1C62-4652-B33A-24936F7C075D}" presName="sibTrans" presStyleCnt="0"/>
      <dgm:spPr/>
    </dgm:pt>
    <dgm:pt modelId="{5DF61CD5-80C3-4C68-A854-B328BACEDD4F}" type="pres">
      <dgm:prSet presAssocID="{F27373ED-E59B-4E5B-BEE9-BCE7C3CDC2A8}" presName="compositeNode" presStyleCnt="0">
        <dgm:presLayoutVars>
          <dgm:bulletEnabled val="1"/>
        </dgm:presLayoutVars>
      </dgm:prSet>
      <dgm:spPr/>
    </dgm:pt>
    <dgm:pt modelId="{5CBC6FEB-D738-4D6F-9DC1-BF442584572D}" type="pres">
      <dgm:prSet presAssocID="{F27373ED-E59B-4E5B-BEE9-BCE7C3CDC2A8}" presName="bgRect" presStyleLbl="alignNode1" presStyleIdx="1" presStyleCnt="3"/>
      <dgm:spPr/>
    </dgm:pt>
    <dgm:pt modelId="{445A5135-1635-4197-89E7-40175901A320}" type="pres">
      <dgm:prSet presAssocID="{5CF59078-6CF7-4AE0-8483-F9A4F9182864}" presName="sibTransNodeRect" presStyleLbl="alignNode1" presStyleIdx="1" presStyleCnt="3">
        <dgm:presLayoutVars>
          <dgm:chMax val="0"/>
          <dgm:bulletEnabled val="1"/>
        </dgm:presLayoutVars>
      </dgm:prSet>
      <dgm:spPr/>
    </dgm:pt>
    <dgm:pt modelId="{F4980840-1D57-49BD-A468-410D6BB228A6}" type="pres">
      <dgm:prSet presAssocID="{F27373ED-E59B-4E5B-BEE9-BCE7C3CDC2A8}" presName="nodeRect" presStyleLbl="alignNode1" presStyleIdx="1" presStyleCnt="3">
        <dgm:presLayoutVars>
          <dgm:bulletEnabled val="1"/>
        </dgm:presLayoutVars>
      </dgm:prSet>
      <dgm:spPr/>
    </dgm:pt>
    <dgm:pt modelId="{81E8DD2C-2F5C-4D1B-821B-32300C06A0B2}" type="pres">
      <dgm:prSet presAssocID="{5CF59078-6CF7-4AE0-8483-F9A4F9182864}" presName="sibTrans" presStyleCnt="0"/>
      <dgm:spPr/>
    </dgm:pt>
    <dgm:pt modelId="{C6EB640D-6A83-4563-BE2E-78434A92C2D6}" type="pres">
      <dgm:prSet presAssocID="{06A70D43-ED05-4D9A-AD33-E2D60D99A108}" presName="compositeNode" presStyleCnt="0">
        <dgm:presLayoutVars>
          <dgm:bulletEnabled val="1"/>
        </dgm:presLayoutVars>
      </dgm:prSet>
      <dgm:spPr/>
    </dgm:pt>
    <dgm:pt modelId="{7682BF6C-90FF-4A51-BAE5-EFB62B3D6F65}" type="pres">
      <dgm:prSet presAssocID="{06A70D43-ED05-4D9A-AD33-E2D60D99A108}" presName="bgRect" presStyleLbl="alignNode1" presStyleIdx="2" presStyleCnt="3"/>
      <dgm:spPr/>
    </dgm:pt>
    <dgm:pt modelId="{9B8B2E99-44D2-44FA-BEBB-345DB560A9C6}" type="pres">
      <dgm:prSet presAssocID="{686AECE8-EDA5-49D6-BDC3-75987FFC99EB}" presName="sibTransNodeRect" presStyleLbl="alignNode1" presStyleIdx="2" presStyleCnt="3">
        <dgm:presLayoutVars>
          <dgm:chMax val="0"/>
          <dgm:bulletEnabled val="1"/>
        </dgm:presLayoutVars>
      </dgm:prSet>
      <dgm:spPr/>
    </dgm:pt>
    <dgm:pt modelId="{A5043981-AB61-4E7F-A34B-95CAC2C9CBD7}" type="pres">
      <dgm:prSet presAssocID="{06A70D43-ED05-4D9A-AD33-E2D60D99A108}" presName="nodeRect" presStyleLbl="alignNode1" presStyleIdx="2" presStyleCnt="3">
        <dgm:presLayoutVars>
          <dgm:bulletEnabled val="1"/>
        </dgm:presLayoutVars>
      </dgm:prSet>
      <dgm:spPr/>
    </dgm:pt>
  </dgm:ptLst>
  <dgm:cxnLst>
    <dgm:cxn modelId="{7D6C9C02-41ED-47B1-B8E2-064B9409AEC7}" srcId="{3628BB4A-6A9D-4F0D-916D-F858BABA65B8}" destId="{173F8BEB-78EB-4723-8281-D2D44490979D}" srcOrd="0" destOrd="0" parTransId="{6ECFCB9F-C9EA-4671-8A57-4179DF05DBCB}" sibTransId="{291ABC17-1C62-4652-B33A-24936F7C075D}"/>
    <dgm:cxn modelId="{A2E69A03-21DD-4EA7-ACF9-997AC2EE535F}" type="presOf" srcId="{173F8BEB-78EB-4723-8281-D2D44490979D}" destId="{5AFC7FF7-532D-4D38-B328-92721F9FC8EB}" srcOrd="0" destOrd="0" presId="urn:microsoft.com/office/officeart/2016/7/layout/LinearBlockProcessNumbered"/>
    <dgm:cxn modelId="{10E5BE08-EECF-450B-8454-D90002183833}" type="presOf" srcId="{06A70D43-ED05-4D9A-AD33-E2D60D99A108}" destId="{A5043981-AB61-4E7F-A34B-95CAC2C9CBD7}" srcOrd="1" destOrd="0" presId="urn:microsoft.com/office/officeart/2016/7/layout/LinearBlockProcessNumbered"/>
    <dgm:cxn modelId="{8EBDB029-1C04-420A-AD8D-50761DD69E8F}" type="presOf" srcId="{686AECE8-EDA5-49D6-BDC3-75987FFC99EB}" destId="{9B8B2E99-44D2-44FA-BEBB-345DB560A9C6}" srcOrd="0" destOrd="0" presId="urn:microsoft.com/office/officeart/2016/7/layout/LinearBlockProcessNumbered"/>
    <dgm:cxn modelId="{933C8636-05D5-447E-8FB8-67BDEE650E26}" type="presOf" srcId="{5CF59078-6CF7-4AE0-8483-F9A4F9182864}" destId="{445A5135-1635-4197-89E7-40175901A320}" srcOrd="0" destOrd="0" presId="urn:microsoft.com/office/officeart/2016/7/layout/LinearBlockProcessNumbered"/>
    <dgm:cxn modelId="{5EE9DE3F-7D15-4679-948C-530C2A172D0D}" type="presOf" srcId="{173F8BEB-78EB-4723-8281-D2D44490979D}" destId="{A2C20DEC-34C9-4A10-823E-F450304FCB23}" srcOrd="1" destOrd="0" presId="urn:microsoft.com/office/officeart/2016/7/layout/LinearBlockProcessNumbered"/>
    <dgm:cxn modelId="{4FD76567-3C5E-4455-871B-D642CFEA8A28}" type="presOf" srcId="{3628BB4A-6A9D-4F0D-916D-F858BABA65B8}" destId="{436C5888-E33B-4752-AE41-9A0D384654F9}" srcOrd="0" destOrd="0" presId="urn:microsoft.com/office/officeart/2016/7/layout/LinearBlockProcessNumbered"/>
    <dgm:cxn modelId="{89087A87-02CA-4BF5-AF4F-BF87903CFB3B}" type="presOf" srcId="{06A70D43-ED05-4D9A-AD33-E2D60D99A108}" destId="{7682BF6C-90FF-4A51-BAE5-EFB62B3D6F65}" srcOrd="0" destOrd="0" presId="urn:microsoft.com/office/officeart/2016/7/layout/LinearBlockProcessNumbered"/>
    <dgm:cxn modelId="{FB21BDA1-67C4-4253-8F01-168B84978F4F}" type="presOf" srcId="{F27373ED-E59B-4E5B-BEE9-BCE7C3CDC2A8}" destId="{F4980840-1D57-49BD-A468-410D6BB228A6}" srcOrd="1" destOrd="0" presId="urn:microsoft.com/office/officeart/2016/7/layout/LinearBlockProcessNumbered"/>
    <dgm:cxn modelId="{24A3E4BF-AE34-4C5A-B1AD-ED72F271E653}" srcId="{3628BB4A-6A9D-4F0D-916D-F858BABA65B8}" destId="{F27373ED-E59B-4E5B-BEE9-BCE7C3CDC2A8}" srcOrd="1" destOrd="0" parTransId="{BA0358C4-68B0-4D92-A20B-0B4EDF6885D0}" sibTransId="{5CF59078-6CF7-4AE0-8483-F9A4F9182864}"/>
    <dgm:cxn modelId="{AB7557DC-AF4D-4B9F-85A7-1E90CC4545BC}" type="presOf" srcId="{F27373ED-E59B-4E5B-BEE9-BCE7C3CDC2A8}" destId="{5CBC6FEB-D738-4D6F-9DC1-BF442584572D}" srcOrd="0" destOrd="0" presId="urn:microsoft.com/office/officeart/2016/7/layout/LinearBlockProcessNumbered"/>
    <dgm:cxn modelId="{F3A42DE1-7E41-478D-9A85-E4E204FC8644}" srcId="{3628BB4A-6A9D-4F0D-916D-F858BABA65B8}" destId="{06A70D43-ED05-4D9A-AD33-E2D60D99A108}" srcOrd="2" destOrd="0" parTransId="{E9D709FB-16E1-46A4-8A40-CD2DCFF5798A}" sibTransId="{686AECE8-EDA5-49D6-BDC3-75987FFC99EB}"/>
    <dgm:cxn modelId="{15FCD9E8-E97D-4713-AEF0-6ED8CA91F6CF}" type="presOf" srcId="{291ABC17-1C62-4652-B33A-24936F7C075D}" destId="{755DBB6E-A62C-4F75-B0C8-8382D065DA78}" srcOrd="0" destOrd="0" presId="urn:microsoft.com/office/officeart/2016/7/layout/LinearBlockProcessNumbered"/>
    <dgm:cxn modelId="{266E9AFC-5221-473E-8728-C1932122F57C}" type="presParOf" srcId="{436C5888-E33B-4752-AE41-9A0D384654F9}" destId="{98694AAA-37DA-4C19-8261-9055673E43C4}" srcOrd="0" destOrd="0" presId="urn:microsoft.com/office/officeart/2016/7/layout/LinearBlockProcessNumbered"/>
    <dgm:cxn modelId="{E387CB7E-5F33-4087-9AFC-74C696063316}" type="presParOf" srcId="{98694AAA-37DA-4C19-8261-9055673E43C4}" destId="{5AFC7FF7-532D-4D38-B328-92721F9FC8EB}" srcOrd="0" destOrd="0" presId="urn:microsoft.com/office/officeart/2016/7/layout/LinearBlockProcessNumbered"/>
    <dgm:cxn modelId="{2DC6D360-64FA-4336-9D22-F961B02EFE29}" type="presParOf" srcId="{98694AAA-37DA-4C19-8261-9055673E43C4}" destId="{755DBB6E-A62C-4F75-B0C8-8382D065DA78}" srcOrd="1" destOrd="0" presId="urn:microsoft.com/office/officeart/2016/7/layout/LinearBlockProcessNumbered"/>
    <dgm:cxn modelId="{373F8823-9785-4E59-97C5-1CF1E397EF9E}" type="presParOf" srcId="{98694AAA-37DA-4C19-8261-9055673E43C4}" destId="{A2C20DEC-34C9-4A10-823E-F450304FCB23}" srcOrd="2" destOrd="0" presId="urn:microsoft.com/office/officeart/2016/7/layout/LinearBlockProcessNumbered"/>
    <dgm:cxn modelId="{6562D406-1C8A-45C2-A8D8-8F3FF879EF34}" type="presParOf" srcId="{436C5888-E33B-4752-AE41-9A0D384654F9}" destId="{6AA5157F-8A56-4BC0-85B9-2EA26CAF706E}" srcOrd="1" destOrd="0" presId="urn:microsoft.com/office/officeart/2016/7/layout/LinearBlockProcessNumbered"/>
    <dgm:cxn modelId="{C07C511A-7BE2-4FA5-A89C-B44E1EAA8998}" type="presParOf" srcId="{436C5888-E33B-4752-AE41-9A0D384654F9}" destId="{5DF61CD5-80C3-4C68-A854-B328BACEDD4F}" srcOrd="2" destOrd="0" presId="urn:microsoft.com/office/officeart/2016/7/layout/LinearBlockProcessNumbered"/>
    <dgm:cxn modelId="{9E2E927C-94C5-4719-B017-8AC58EB62CB7}" type="presParOf" srcId="{5DF61CD5-80C3-4C68-A854-B328BACEDD4F}" destId="{5CBC6FEB-D738-4D6F-9DC1-BF442584572D}" srcOrd="0" destOrd="0" presId="urn:microsoft.com/office/officeart/2016/7/layout/LinearBlockProcessNumbered"/>
    <dgm:cxn modelId="{8E7483C0-5525-49C5-99E7-368B2EBE1780}" type="presParOf" srcId="{5DF61CD5-80C3-4C68-A854-B328BACEDD4F}" destId="{445A5135-1635-4197-89E7-40175901A320}" srcOrd="1" destOrd="0" presId="urn:microsoft.com/office/officeart/2016/7/layout/LinearBlockProcessNumbered"/>
    <dgm:cxn modelId="{F1477802-33AA-4D44-B0C8-BC5B365D1037}" type="presParOf" srcId="{5DF61CD5-80C3-4C68-A854-B328BACEDD4F}" destId="{F4980840-1D57-49BD-A468-410D6BB228A6}" srcOrd="2" destOrd="0" presId="urn:microsoft.com/office/officeart/2016/7/layout/LinearBlockProcessNumbered"/>
    <dgm:cxn modelId="{8019F88A-C855-439C-B4C8-65962F1721A5}" type="presParOf" srcId="{436C5888-E33B-4752-AE41-9A0D384654F9}" destId="{81E8DD2C-2F5C-4D1B-821B-32300C06A0B2}" srcOrd="3" destOrd="0" presId="urn:microsoft.com/office/officeart/2016/7/layout/LinearBlockProcessNumbered"/>
    <dgm:cxn modelId="{95E772BC-BA83-4D62-8DA2-EE63DB3BDFF4}" type="presParOf" srcId="{436C5888-E33B-4752-AE41-9A0D384654F9}" destId="{C6EB640D-6A83-4563-BE2E-78434A92C2D6}" srcOrd="4" destOrd="0" presId="urn:microsoft.com/office/officeart/2016/7/layout/LinearBlockProcessNumbered"/>
    <dgm:cxn modelId="{0A45B069-DB22-478D-9C6F-92F2D835363F}" type="presParOf" srcId="{C6EB640D-6A83-4563-BE2E-78434A92C2D6}" destId="{7682BF6C-90FF-4A51-BAE5-EFB62B3D6F65}" srcOrd="0" destOrd="0" presId="urn:microsoft.com/office/officeart/2016/7/layout/LinearBlockProcessNumbered"/>
    <dgm:cxn modelId="{98E0C963-C12E-4C88-BBC8-32A08EB965A4}" type="presParOf" srcId="{C6EB640D-6A83-4563-BE2E-78434A92C2D6}" destId="{9B8B2E99-44D2-44FA-BEBB-345DB560A9C6}" srcOrd="1" destOrd="0" presId="urn:microsoft.com/office/officeart/2016/7/layout/LinearBlockProcessNumbered"/>
    <dgm:cxn modelId="{A829F630-1D57-4B87-95B1-F7A1882D87C4}" type="presParOf" srcId="{C6EB640D-6A83-4563-BE2E-78434A92C2D6}" destId="{A5043981-AB61-4E7F-A34B-95CAC2C9CBD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C7FF7-532D-4D38-B328-92721F9FC8EB}">
      <dsp:nvSpPr>
        <dsp:cNvPr id="0" name=""/>
        <dsp:cNvSpPr/>
      </dsp:nvSpPr>
      <dsp:spPr>
        <a:xfrm>
          <a:off x="702" y="120768"/>
          <a:ext cx="2843670" cy="3412404"/>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891" tIns="0" rIns="280891" bIns="330200" numCol="1" spcCol="1270" anchor="t" anchorCtr="0">
          <a:noAutofit/>
        </a:bodyPr>
        <a:lstStyle/>
        <a:p>
          <a:pPr marL="0" lvl="0" indent="0" algn="l" defTabSz="800100">
            <a:lnSpc>
              <a:spcPct val="90000"/>
            </a:lnSpc>
            <a:spcBef>
              <a:spcPct val="0"/>
            </a:spcBef>
            <a:spcAft>
              <a:spcPct val="35000"/>
            </a:spcAft>
            <a:buNone/>
          </a:pPr>
          <a:r>
            <a:rPr lang="en-US" sz="1800" kern="1200" dirty="0"/>
            <a:t>Military occupation </a:t>
          </a:r>
          <a:r>
            <a:rPr lang="en-US" sz="1200" kern="1200" dirty="0"/>
            <a:t>-  is effective provisional control by a certain ruling power over a territory which is not under the formal sovereignty of that entity, without the volition of the actual sovereign.</a:t>
          </a:r>
        </a:p>
      </dsp:txBody>
      <dsp:txXfrm>
        <a:off x="702" y="1485730"/>
        <a:ext cx="2843670" cy="2047442"/>
      </dsp:txXfrm>
    </dsp:sp>
    <dsp:sp modelId="{755DBB6E-A62C-4F75-B0C8-8382D065DA78}">
      <dsp:nvSpPr>
        <dsp:cNvPr id="0" name=""/>
        <dsp:cNvSpPr/>
      </dsp:nvSpPr>
      <dsp:spPr>
        <a:xfrm>
          <a:off x="702" y="120768"/>
          <a:ext cx="2843670" cy="136496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80891" tIns="165100" rIns="28089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02" y="120768"/>
        <a:ext cx="2843670" cy="1364961"/>
      </dsp:txXfrm>
    </dsp:sp>
    <dsp:sp modelId="{5CBC6FEB-D738-4D6F-9DC1-BF442584572D}">
      <dsp:nvSpPr>
        <dsp:cNvPr id="0" name=""/>
        <dsp:cNvSpPr/>
      </dsp:nvSpPr>
      <dsp:spPr>
        <a:xfrm>
          <a:off x="3071866" y="120768"/>
          <a:ext cx="2843670" cy="3412404"/>
        </a:xfrm>
        <a:prstGeom prst="rect">
          <a:avLst/>
        </a:prstGeom>
        <a:solidFill>
          <a:schemeClr val="accent5">
            <a:hueOff val="2404066"/>
            <a:satOff val="-4882"/>
            <a:lumOff val="3137"/>
            <a:alphaOff val="0"/>
          </a:schemeClr>
        </a:solidFill>
        <a:ln w="15875" cap="rnd" cmpd="sng" algn="ctr">
          <a:solidFill>
            <a:schemeClr val="accent5">
              <a:hueOff val="2404066"/>
              <a:satOff val="-4882"/>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891" tIns="0" rIns="280891" bIns="330200" numCol="1" spcCol="1270" anchor="t" anchorCtr="0">
          <a:noAutofit/>
        </a:bodyPr>
        <a:lstStyle/>
        <a:p>
          <a:pPr marL="0" lvl="0" indent="0" algn="l" defTabSz="800100">
            <a:lnSpc>
              <a:spcPct val="90000"/>
            </a:lnSpc>
            <a:spcBef>
              <a:spcPct val="0"/>
            </a:spcBef>
            <a:spcAft>
              <a:spcPct val="35000"/>
            </a:spcAft>
            <a:buNone/>
          </a:pPr>
          <a:r>
            <a:rPr lang="en-US" sz="1800" kern="1200" dirty="0"/>
            <a:t>Occupied Territories </a:t>
          </a:r>
          <a:r>
            <a:rPr lang="en-US" sz="1200" kern="1200" dirty="0"/>
            <a:t>-under the authority and effective control of a belligerent armed force. The term is not applicable to territory being administered pursuant to peace terms, treaty, or other agreement, express or implied, with the civil authority of the territory.</a:t>
          </a:r>
        </a:p>
      </dsp:txBody>
      <dsp:txXfrm>
        <a:off x="3071866" y="1485730"/>
        <a:ext cx="2843670" cy="2047442"/>
      </dsp:txXfrm>
    </dsp:sp>
    <dsp:sp modelId="{445A5135-1635-4197-89E7-40175901A320}">
      <dsp:nvSpPr>
        <dsp:cNvPr id="0" name=""/>
        <dsp:cNvSpPr/>
      </dsp:nvSpPr>
      <dsp:spPr>
        <a:xfrm>
          <a:off x="3071866" y="120768"/>
          <a:ext cx="2843670" cy="136496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80891" tIns="165100" rIns="28089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071866" y="120768"/>
        <a:ext cx="2843670" cy="1364961"/>
      </dsp:txXfrm>
    </dsp:sp>
    <dsp:sp modelId="{7682BF6C-90FF-4A51-BAE5-EFB62B3D6F65}">
      <dsp:nvSpPr>
        <dsp:cNvPr id="0" name=""/>
        <dsp:cNvSpPr/>
      </dsp:nvSpPr>
      <dsp:spPr>
        <a:xfrm>
          <a:off x="6143031" y="120768"/>
          <a:ext cx="2843670" cy="3412404"/>
        </a:xfrm>
        <a:prstGeom prst="rect">
          <a:avLst/>
        </a:prstGeom>
        <a:solidFill>
          <a:schemeClr val="accent5">
            <a:hueOff val="4808133"/>
            <a:satOff val="-9764"/>
            <a:lumOff val="6275"/>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891" tIns="0" rIns="280891" bIns="330200" numCol="1" spcCol="1270" anchor="t" anchorCtr="0">
          <a:noAutofit/>
        </a:bodyPr>
        <a:lstStyle/>
        <a:p>
          <a:pPr marL="0" lvl="0" indent="0" algn="l" defTabSz="800100">
            <a:lnSpc>
              <a:spcPct val="90000"/>
            </a:lnSpc>
            <a:spcBef>
              <a:spcPct val="0"/>
            </a:spcBef>
            <a:spcAft>
              <a:spcPct val="35000"/>
            </a:spcAft>
            <a:buNone/>
          </a:pPr>
          <a:r>
            <a:rPr lang="en-US" sz="1800" kern="1200" dirty="0"/>
            <a:t>Intifada (1 and 2) </a:t>
          </a:r>
          <a:r>
            <a:rPr lang="en-US" sz="1700" kern="1200" dirty="0"/>
            <a:t>-</a:t>
          </a:r>
          <a:r>
            <a:rPr lang="en-US" sz="1200" kern="1200" dirty="0"/>
            <a:t>the Palestinian uprising against Israeli occupation of the West Bank and Gaza Strip, beginning in 1987.</a:t>
          </a:r>
        </a:p>
      </dsp:txBody>
      <dsp:txXfrm>
        <a:off x="6143031" y="1485730"/>
        <a:ext cx="2843670" cy="2047442"/>
      </dsp:txXfrm>
    </dsp:sp>
    <dsp:sp modelId="{9B8B2E99-44D2-44FA-BEBB-345DB560A9C6}">
      <dsp:nvSpPr>
        <dsp:cNvPr id="0" name=""/>
        <dsp:cNvSpPr/>
      </dsp:nvSpPr>
      <dsp:spPr>
        <a:xfrm>
          <a:off x="6143031" y="120768"/>
          <a:ext cx="2843670" cy="136496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80891" tIns="165100" rIns="28089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143031" y="120768"/>
        <a:ext cx="2843670" cy="136496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52306-0001-4419-94CB-314A42E1020D}"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83F67-AF90-4EBD-B610-8ADB2F98EF98}" type="slidenum">
              <a:rPr lang="en-US" smtClean="0"/>
              <a:t>‹#›</a:t>
            </a:fld>
            <a:endParaRPr lang="en-US"/>
          </a:p>
        </p:txBody>
      </p:sp>
    </p:spTree>
    <p:extLst>
      <p:ext uri="{BB962C8B-B14F-4D97-AF65-F5344CB8AC3E}">
        <p14:creationId xmlns:p14="http://schemas.microsoft.com/office/powerpoint/2010/main" val="177675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051" y="8818565"/>
            <a:ext cx="3027363" cy="465137"/>
          </a:xfrm>
          <a:prstGeom prst="rect">
            <a:avLst/>
          </a:prstGeom>
        </p:spPr>
        <p:txBody>
          <a:bodyPr/>
          <a:lstStyle/>
          <a:p>
            <a:fld id="{BAEFC7BD-DCAB-40B5-9DBF-6583C6AC2D74}" type="slidenum">
              <a:rPr lang="en-US" smtClean="0"/>
              <a:t>27</a:t>
            </a:fld>
            <a:endParaRPr lang="en-US"/>
          </a:p>
        </p:txBody>
      </p:sp>
    </p:spTree>
    <p:extLst>
      <p:ext uri="{BB962C8B-B14F-4D97-AF65-F5344CB8AC3E}">
        <p14:creationId xmlns:p14="http://schemas.microsoft.com/office/powerpoint/2010/main" val="114690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ewishpress.com/blogs/guest-blog/watch-vp-mike-pences-amazing-speech-destroyed-palestinian-claims/2017/12/03/"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1948_Palestine_war" TargetMode="External"/><Relationship Id="rId2" Type="http://schemas.openxmlformats.org/officeDocument/2006/relationships/hyperlink" Target="https://en.wikipedia.org/wiki/Massacr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1948_Palestine_war" TargetMode="External"/><Relationship Id="rId2" Type="http://schemas.openxmlformats.org/officeDocument/2006/relationships/hyperlink" Target="https://en.wikipedia.org/wiki/Massac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ljazeera.com/indepth/features/2017/10/100-years-balfour-declaration-explained-171028055805843.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B150-29E0-4BEA-9418-C706286773E7}"/>
              </a:ext>
            </a:extLst>
          </p:cNvPr>
          <p:cNvSpPr>
            <a:spLocks noGrp="1"/>
          </p:cNvSpPr>
          <p:nvPr>
            <p:ph type="ctrTitle"/>
          </p:nvPr>
        </p:nvSpPr>
        <p:spPr>
          <a:xfrm>
            <a:off x="2046288" y="161925"/>
            <a:ext cx="8915399" cy="2262781"/>
          </a:xfrm>
        </p:spPr>
        <p:txBody>
          <a:bodyPr/>
          <a:lstStyle/>
          <a:p>
            <a:r>
              <a:rPr lang="en-US" dirty="0"/>
              <a:t>Israel Through </a:t>
            </a:r>
            <a:r>
              <a:rPr lang="en-US"/>
              <a:t>Palestinian eyes Pt 2</a:t>
            </a:r>
            <a:endParaRPr lang="en-US" dirty="0"/>
          </a:p>
        </p:txBody>
      </p:sp>
      <p:sp>
        <p:nvSpPr>
          <p:cNvPr id="3" name="Subtitle 2">
            <a:extLst>
              <a:ext uri="{FF2B5EF4-FFF2-40B4-BE49-F238E27FC236}">
                <a16:creationId xmlns:a16="http://schemas.microsoft.com/office/drawing/2014/main" id="{0ACE042B-9787-4761-97D0-D92C856B0CF5}"/>
              </a:ext>
            </a:extLst>
          </p:cNvPr>
          <p:cNvSpPr>
            <a:spLocks noGrp="1"/>
          </p:cNvSpPr>
          <p:nvPr>
            <p:ph type="subTitle" idx="1"/>
          </p:nvPr>
        </p:nvSpPr>
        <p:spPr/>
        <p:txBody>
          <a:bodyPr/>
          <a:lstStyle/>
          <a:p>
            <a:r>
              <a:rPr lang="en-US" dirty="0"/>
              <a:t>By Bro. Jared Keyes</a:t>
            </a:r>
          </a:p>
        </p:txBody>
      </p:sp>
      <p:pic>
        <p:nvPicPr>
          <p:cNvPr id="5" name="Picture 4">
            <a:extLst>
              <a:ext uri="{FF2B5EF4-FFF2-40B4-BE49-F238E27FC236}">
                <a16:creationId xmlns:a16="http://schemas.microsoft.com/office/drawing/2014/main" id="{6066AE6A-98DD-4C63-91AE-091E6236254A}"/>
              </a:ext>
            </a:extLst>
          </p:cNvPr>
          <p:cNvPicPr>
            <a:picLocks noChangeAspect="1"/>
          </p:cNvPicPr>
          <p:nvPr/>
        </p:nvPicPr>
        <p:blipFill>
          <a:blip r:embed="rId2"/>
          <a:stretch>
            <a:fillRect/>
          </a:stretch>
        </p:blipFill>
        <p:spPr>
          <a:xfrm>
            <a:off x="5353049" y="1957979"/>
            <a:ext cx="6355561" cy="4766671"/>
          </a:xfrm>
          <a:prstGeom prst="rect">
            <a:avLst/>
          </a:prstGeom>
        </p:spPr>
      </p:pic>
    </p:spTree>
    <p:extLst>
      <p:ext uri="{BB962C8B-B14F-4D97-AF65-F5344CB8AC3E}">
        <p14:creationId xmlns:p14="http://schemas.microsoft.com/office/powerpoint/2010/main" val="262451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4AF7-EF55-4311-BAA7-28B316A2D47D}"/>
              </a:ext>
            </a:extLst>
          </p:cNvPr>
          <p:cNvSpPr>
            <a:spLocks noGrp="1"/>
          </p:cNvSpPr>
          <p:nvPr>
            <p:ph type="title"/>
          </p:nvPr>
        </p:nvSpPr>
        <p:spPr/>
        <p:txBody>
          <a:bodyPr/>
          <a:lstStyle/>
          <a:p>
            <a:r>
              <a:rPr lang="en-US" dirty="0"/>
              <a:t>Religions in Israel</a:t>
            </a:r>
          </a:p>
        </p:txBody>
      </p:sp>
      <p:sp>
        <p:nvSpPr>
          <p:cNvPr id="3" name="Content Placeholder 2">
            <a:extLst>
              <a:ext uri="{FF2B5EF4-FFF2-40B4-BE49-F238E27FC236}">
                <a16:creationId xmlns:a16="http://schemas.microsoft.com/office/drawing/2014/main" id="{ABF9FF2E-DB23-42CC-8DC3-E2F4392C589B}"/>
              </a:ext>
            </a:extLst>
          </p:cNvPr>
          <p:cNvSpPr>
            <a:spLocks noGrp="1"/>
          </p:cNvSpPr>
          <p:nvPr>
            <p:ph idx="1"/>
          </p:nvPr>
        </p:nvSpPr>
        <p:spPr/>
        <p:txBody>
          <a:bodyPr/>
          <a:lstStyle/>
          <a:p>
            <a:r>
              <a:rPr lang="en-US" dirty="0"/>
              <a:t>74.8% Jewish</a:t>
            </a:r>
          </a:p>
          <a:p>
            <a:endParaRPr lang="en-US" dirty="0"/>
          </a:p>
          <a:p>
            <a:r>
              <a:rPr lang="en-US" dirty="0"/>
              <a:t>17.6% Muslim</a:t>
            </a:r>
          </a:p>
          <a:p>
            <a:endParaRPr lang="en-US" dirty="0"/>
          </a:p>
          <a:p>
            <a:r>
              <a:rPr lang="en-US" dirty="0"/>
              <a:t>2% Christian</a:t>
            </a:r>
          </a:p>
          <a:p>
            <a:endParaRPr lang="en-US" dirty="0"/>
          </a:p>
          <a:p>
            <a:r>
              <a:rPr lang="en-US" dirty="0"/>
              <a:t>1.6% Druze</a:t>
            </a:r>
          </a:p>
          <a:p>
            <a:endParaRPr lang="en-US" dirty="0"/>
          </a:p>
          <a:p>
            <a:r>
              <a:rPr lang="en-US" dirty="0"/>
              <a:t>4% other</a:t>
            </a:r>
          </a:p>
          <a:p>
            <a:endParaRPr lang="en-US" dirty="0"/>
          </a:p>
        </p:txBody>
      </p:sp>
      <p:sp>
        <p:nvSpPr>
          <p:cNvPr id="4" name="TextBox 3">
            <a:extLst>
              <a:ext uri="{FF2B5EF4-FFF2-40B4-BE49-F238E27FC236}">
                <a16:creationId xmlns:a16="http://schemas.microsoft.com/office/drawing/2014/main" id="{F1F9A4EA-B5CC-4118-B117-EF723707A57C}"/>
              </a:ext>
            </a:extLst>
          </p:cNvPr>
          <p:cNvSpPr txBox="1"/>
          <p:nvPr/>
        </p:nvSpPr>
        <p:spPr>
          <a:xfrm>
            <a:off x="6953251" y="2133598"/>
            <a:ext cx="4781549" cy="2585323"/>
          </a:xfrm>
          <a:prstGeom prst="rect">
            <a:avLst/>
          </a:prstGeom>
          <a:noFill/>
        </p:spPr>
        <p:txBody>
          <a:bodyPr wrap="square" rtlCol="0">
            <a:spAutoFit/>
          </a:bodyPr>
          <a:lstStyle/>
          <a:p>
            <a:r>
              <a:rPr lang="en-US" dirty="0"/>
              <a:t>The overwhelming majority of Palestinians are Muslims. Almost the entire Palestinian Muslim population is Sunni, although few dozen converts to Ahmadiyya Islam resides in West Bank. According to Palestinian constitution, article 4: "Islam is the official religion of Palestine. Respect for the sanctity of all other divine religions shall be maintained".</a:t>
            </a:r>
          </a:p>
        </p:txBody>
      </p:sp>
    </p:spTree>
    <p:extLst>
      <p:ext uri="{BB962C8B-B14F-4D97-AF65-F5344CB8AC3E}">
        <p14:creationId xmlns:p14="http://schemas.microsoft.com/office/powerpoint/2010/main" val="76253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A33F-D527-420E-B779-5439C369A291}"/>
              </a:ext>
            </a:extLst>
          </p:cNvPr>
          <p:cNvSpPr>
            <a:spLocks noGrp="1"/>
          </p:cNvSpPr>
          <p:nvPr>
            <p:ph type="title"/>
          </p:nvPr>
        </p:nvSpPr>
        <p:spPr/>
        <p:txBody>
          <a:bodyPr/>
          <a:lstStyle/>
          <a:p>
            <a:r>
              <a:rPr lang="en-US" dirty="0"/>
              <a:t>1917-1947 British mandate split into Palestine and Transjordan</a:t>
            </a:r>
          </a:p>
        </p:txBody>
      </p:sp>
      <p:sp>
        <p:nvSpPr>
          <p:cNvPr id="3" name="Content Placeholder 2">
            <a:extLst>
              <a:ext uri="{FF2B5EF4-FFF2-40B4-BE49-F238E27FC236}">
                <a16:creationId xmlns:a16="http://schemas.microsoft.com/office/drawing/2014/main" id="{D8019E4C-D57F-4D34-AB41-108E1DBC566B}"/>
              </a:ext>
            </a:extLst>
          </p:cNvPr>
          <p:cNvSpPr>
            <a:spLocks noGrp="1"/>
          </p:cNvSpPr>
          <p:nvPr>
            <p:ph idx="1"/>
          </p:nvPr>
        </p:nvSpPr>
        <p:spPr/>
        <p:txBody>
          <a:bodyPr/>
          <a:lstStyle/>
          <a:p>
            <a:r>
              <a:rPr lang="en-US" dirty="0"/>
              <a:t>Jews moved to Israel in droves – due to Hitler rule etc.</a:t>
            </a:r>
          </a:p>
          <a:p>
            <a:r>
              <a:rPr lang="en-US" dirty="0"/>
              <a:t>Anything east of the Jordon is Transjordan</a:t>
            </a:r>
          </a:p>
          <a:p>
            <a:r>
              <a:rPr lang="en-US" dirty="0"/>
              <a:t>Anything west of the Jordan is Palestine divided between the Jews and Arabs</a:t>
            </a:r>
          </a:p>
        </p:txBody>
      </p:sp>
    </p:spTree>
    <p:extLst>
      <p:ext uri="{BB962C8B-B14F-4D97-AF65-F5344CB8AC3E}">
        <p14:creationId xmlns:p14="http://schemas.microsoft.com/office/powerpoint/2010/main" val="118817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39EE869B-085D-43B3-AED8-9B06556124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ttps://upload.wikimedia.org/wikipedia/commons/b/bd/UN_Palestine_Partition_Versions_1947.jpg">
            <a:extLst>
              <a:ext uri="{FF2B5EF4-FFF2-40B4-BE49-F238E27FC236}">
                <a16:creationId xmlns:a16="http://schemas.microsoft.com/office/drawing/2014/main" id="{2DCA0AFF-09AE-45B0-97DF-C1ED9C093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6492"/>
          <a:stretch/>
        </p:blipFill>
        <p:spPr bwMode="auto">
          <a:xfrm>
            <a:off x="8229598" y="10"/>
            <a:ext cx="396240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C54E744A-A072-47AF-981A-37186176C2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F0254341-1068-4FB7-8AEF-220C6EB41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6BA17B-6EE8-4A9D-A114-A2E8A9F39DA1}"/>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a:solidFill>
                  <a:srgbClr val="FEFFFF"/>
                </a:solidFill>
              </a:rPr>
              <a:t>UN resolution 181-</a:t>
            </a:r>
            <a:br>
              <a:rPr lang="en-US" sz="2500">
                <a:solidFill>
                  <a:srgbClr val="FEFFFF"/>
                </a:solidFill>
              </a:rPr>
            </a:br>
            <a:r>
              <a:rPr lang="en-US" sz="2500">
                <a:solidFill>
                  <a:srgbClr val="FEFFFF"/>
                </a:solidFill>
              </a:rPr>
              <a:t>United Nation partition plan</a:t>
            </a:r>
          </a:p>
        </p:txBody>
      </p:sp>
      <p:sp>
        <p:nvSpPr>
          <p:cNvPr id="3" name="Content Placeholder 2">
            <a:extLst>
              <a:ext uri="{FF2B5EF4-FFF2-40B4-BE49-F238E27FC236}">
                <a16:creationId xmlns:a16="http://schemas.microsoft.com/office/drawing/2014/main" id="{DE40DFF1-D99B-4788-9BE1-77789F082B38}"/>
              </a:ext>
            </a:extLst>
          </p:cNvPr>
          <p:cNvSpPr>
            <a:spLocks noGrp="1"/>
          </p:cNvSpPr>
          <p:nvPr>
            <p:ph idx="1"/>
          </p:nvPr>
        </p:nvSpPr>
        <p:spPr>
          <a:xfrm>
            <a:off x="541866" y="2031999"/>
            <a:ext cx="7145867" cy="4738451"/>
          </a:xfrm>
        </p:spPr>
        <p:txBody>
          <a:bodyPr>
            <a:normAutofit fontScale="92500" lnSpcReduction="20000"/>
          </a:bodyPr>
          <a:lstStyle/>
          <a:p>
            <a:pPr>
              <a:lnSpc>
                <a:spcPct val="90000"/>
              </a:lnSpc>
            </a:pPr>
            <a:r>
              <a:rPr lang="en-US" sz="1200" dirty="0">
                <a:solidFill>
                  <a:srgbClr val="FEFFFF"/>
                </a:solidFill>
              </a:rPr>
              <a:t>The </a:t>
            </a:r>
            <a:r>
              <a:rPr lang="en-US" sz="1200" b="1" dirty="0">
                <a:solidFill>
                  <a:srgbClr val="FEFFFF"/>
                </a:solidFill>
              </a:rPr>
              <a:t>United Nations Partition Plan for Palestine</a:t>
            </a:r>
            <a:r>
              <a:rPr lang="en-US" sz="1200" dirty="0">
                <a:solidFill>
                  <a:srgbClr val="FEFFFF"/>
                </a:solidFill>
              </a:rPr>
              <a:t> was a proposal by the United Nations, which recommended a partition of Mandatory Palestine at the end of the British Mandate. On 29 November 1947, the UN General Assembly adopted the Plan as Resolution 181 – celebrating 70years a nation.</a:t>
            </a:r>
          </a:p>
          <a:p>
            <a:pPr lvl="1">
              <a:lnSpc>
                <a:spcPct val="90000"/>
              </a:lnSpc>
            </a:pPr>
            <a:r>
              <a:rPr lang="en-US" i="1" dirty="0">
                <a:solidFill>
                  <a:schemeClr val="bg1"/>
                </a:solidFill>
              </a:rPr>
              <a:t>the United Nations declared to the modern world an ancient truth, that the Jewish people have a natural, irrevocable right to an independent state in their ancestral and eternal homeland. </a:t>
            </a:r>
            <a:endParaRPr lang="en-US" sz="1000" dirty="0">
              <a:solidFill>
                <a:schemeClr val="bg1"/>
              </a:solidFill>
            </a:endParaRPr>
          </a:p>
          <a:p>
            <a:pPr>
              <a:lnSpc>
                <a:spcPct val="90000"/>
              </a:lnSpc>
            </a:pPr>
            <a:r>
              <a:rPr lang="en-US" sz="1200" dirty="0">
                <a:solidFill>
                  <a:srgbClr val="FEFFFF"/>
                </a:solidFill>
                <a:hlinkClick r:id="rId3"/>
              </a:rPr>
              <a:t>http://www.jewishpress.com/blogs/guest-blog/watch-vp-mike-pences-amazing-speech-destroyed-palestinian-claims/2017/12/03/</a:t>
            </a:r>
            <a:endParaRPr lang="en-US" sz="1200" dirty="0">
              <a:solidFill>
                <a:srgbClr val="FEFFFF"/>
              </a:solidFill>
            </a:endParaRPr>
          </a:p>
          <a:p>
            <a:pPr>
              <a:lnSpc>
                <a:spcPct val="90000"/>
              </a:lnSpc>
            </a:pPr>
            <a:r>
              <a:rPr lang="en-US" sz="1200" dirty="0">
                <a:solidFill>
                  <a:srgbClr val="FEFFFF"/>
                </a:solidFill>
              </a:rPr>
              <a:t>Theoretical division of the land</a:t>
            </a:r>
          </a:p>
          <a:p>
            <a:pPr>
              <a:lnSpc>
                <a:spcPct val="90000"/>
              </a:lnSpc>
            </a:pPr>
            <a:r>
              <a:rPr lang="en-US" sz="1200" dirty="0">
                <a:solidFill>
                  <a:srgbClr val="FEFFFF"/>
                </a:solidFill>
              </a:rPr>
              <a:t>Israel had no formal military</a:t>
            </a:r>
          </a:p>
          <a:p>
            <a:pPr>
              <a:lnSpc>
                <a:spcPct val="90000"/>
              </a:lnSpc>
            </a:pPr>
            <a:r>
              <a:rPr lang="en-US" sz="1200" dirty="0">
                <a:solidFill>
                  <a:srgbClr val="FEFFFF"/>
                </a:solidFill>
              </a:rPr>
              <a:t>All the nations around them came in to fight and invade them</a:t>
            </a:r>
          </a:p>
          <a:p>
            <a:pPr lvl="1">
              <a:lnSpc>
                <a:spcPct val="90000"/>
              </a:lnSpc>
            </a:pPr>
            <a:r>
              <a:rPr lang="en-US" sz="1200" dirty="0">
                <a:solidFill>
                  <a:srgbClr val="FEFFFF"/>
                </a:solidFill>
              </a:rPr>
              <a:t>Jordan</a:t>
            </a:r>
          </a:p>
          <a:p>
            <a:pPr lvl="1">
              <a:lnSpc>
                <a:spcPct val="90000"/>
              </a:lnSpc>
            </a:pPr>
            <a:r>
              <a:rPr lang="en-US" sz="1200" dirty="0">
                <a:solidFill>
                  <a:srgbClr val="FEFFFF"/>
                </a:solidFill>
              </a:rPr>
              <a:t>Syria</a:t>
            </a:r>
          </a:p>
          <a:p>
            <a:pPr lvl="1">
              <a:lnSpc>
                <a:spcPct val="90000"/>
              </a:lnSpc>
            </a:pPr>
            <a:r>
              <a:rPr lang="en-US" sz="1200" dirty="0">
                <a:solidFill>
                  <a:srgbClr val="FEFFFF"/>
                </a:solidFill>
              </a:rPr>
              <a:t>Egypt</a:t>
            </a:r>
          </a:p>
          <a:p>
            <a:pPr>
              <a:lnSpc>
                <a:spcPct val="90000"/>
              </a:lnSpc>
            </a:pPr>
            <a:r>
              <a:rPr lang="en-US" sz="1200" dirty="0">
                <a:solidFill>
                  <a:srgbClr val="FEFFFF"/>
                </a:solidFill>
              </a:rPr>
              <a:t>Israel won the war – some territories are gained</a:t>
            </a:r>
          </a:p>
          <a:p>
            <a:pPr>
              <a:lnSpc>
                <a:spcPct val="90000"/>
              </a:lnSpc>
            </a:pPr>
            <a:r>
              <a:rPr lang="en-US" sz="1200" dirty="0">
                <a:solidFill>
                  <a:srgbClr val="FEFFFF"/>
                </a:solidFill>
              </a:rPr>
              <a:t>As a result of the war the State of Israel controlled both the area that the UN General Assembly Resolution 181 had recommended for the proposed Jewish state as well as almost 60% of the area of Arab state proposed by the 1948 Partition Plan including the Jaffa, </a:t>
            </a:r>
            <a:r>
              <a:rPr lang="en-US" sz="1200" dirty="0" err="1">
                <a:solidFill>
                  <a:srgbClr val="FEFFFF"/>
                </a:solidFill>
              </a:rPr>
              <a:t>Lydda</a:t>
            </a:r>
            <a:r>
              <a:rPr lang="en-US" sz="1200" dirty="0">
                <a:solidFill>
                  <a:srgbClr val="FEFFFF"/>
                </a:solidFill>
              </a:rPr>
              <a:t> and </a:t>
            </a:r>
            <a:r>
              <a:rPr lang="en-US" sz="1200" dirty="0" err="1">
                <a:solidFill>
                  <a:srgbClr val="FEFFFF"/>
                </a:solidFill>
              </a:rPr>
              <a:t>Ramle</a:t>
            </a:r>
            <a:r>
              <a:rPr lang="en-US" sz="1200" dirty="0">
                <a:solidFill>
                  <a:srgbClr val="FEFFFF"/>
                </a:solidFill>
              </a:rPr>
              <a:t> area, Galilee, some parts of the Negev, a wide strip along the Tel-Aviv-Jerusalem road, West Jerusalem, and some territories in the West Bank. Transjordan took control of the remainder of the former British mandate, which it annexed, and the Egyptian military took control of the Gaza Strip. At the Jericho Conference on 1 December 1948, 2,000 Palestinian delegates called for unification of Palestine and Transjordan as a step toward full Arab unity." No state was created for the Palestinian Arabs.</a:t>
            </a:r>
          </a:p>
          <a:p>
            <a:pPr>
              <a:lnSpc>
                <a:spcPct val="90000"/>
              </a:lnSpc>
            </a:pPr>
            <a:endParaRPr lang="en-US" sz="1200" dirty="0">
              <a:solidFill>
                <a:srgbClr val="FEFFFF"/>
              </a:solidFill>
            </a:endParaRPr>
          </a:p>
          <a:p>
            <a:pPr>
              <a:lnSpc>
                <a:spcPct val="90000"/>
              </a:lnSpc>
            </a:pPr>
            <a:endParaRPr lang="en-US" sz="900" dirty="0">
              <a:solidFill>
                <a:srgbClr val="FEFFFF"/>
              </a:solidFill>
            </a:endParaRPr>
          </a:p>
        </p:txBody>
      </p:sp>
    </p:spTree>
    <p:extLst>
      <p:ext uri="{BB962C8B-B14F-4D97-AF65-F5344CB8AC3E}">
        <p14:creationId xmlns:p14="http://schemas.microsoft.com/office/powerpoint/2010/main" val="237600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BD92-D198-41BD-A61E-3EA583F21C15}"/>
              </a:ext>
            </a:extLst>
          </p:cNvPr>
          <p:cNvSpPr>
            <a:spLocks noGrp="1"/>
          </p:cNvSpPr>
          <p:nvPr>
            <p:ph type="title"/>
          </p:nvPr>
        </p:nvSpPr>
        <p:spPr>
          <a:xfrm>
            <a:off x="2592925" y="471709"/>
            <a:ext cx="8911687" cy="1280890"/>
          </a:xfrm>
        </p:spPr>
        <p:txBody>
          <a:bodyPr/>
          <a:lstStyle/>
          <a:p>
            <a:r>
              <a:rPr lang="en-US" dirty="0"/>
              <a:t>1948 – Israel becomes a nation</a:t>
            </a:r>
          </a:p>
        </p:txBody>
      </p:sp>
      <p:sp>
        <p:nvSpPr>
          <p:cNvPr id="3" name="Content Placeholder 2">
            <a:extLst>
              <a:ext uri="{FF2B5EF4-FFF2-40B4-BE49-F238E27FC236}">
                <a16:creationId xmlns:a16="http://schemas.microsoft.com/office/drawing/2014/main" id="{20291016-E417-4238-8B0B-031829BFBAC5}"/>
              </a:ext>
            </a:extLst>
          </p:cNvPr>
          <p:cNvSpPr>
            <a:spLocks noGrp="1"/>
          </p:cNvSpPr>
          <p:nvPr>
            <p:ph idx="1"/>
          </p:nvPr>
        </p:nvSpPr>
        <p:spPr>
          <a:xfrm>
            <a:off x="2522537" y="1876424"/>
            <a:ext cx="8915400" cy="3777622"/>
          </a:xfrm>
        </p:spPr>
        <p:txBody>
          <a:bodyPr>
            <a:normAutofit fontScale="92500" lnSpcReduction="20000"/>
          </a:bodyPr>
          <a:lstStyle/>
          <a:p>
            <a:r>
              <a:rPr lang="en-US" dirty="0"/>
              <a:t>Prophesy becomes reality- Israel is restored - Isa 49V6</a:t>
            </a:r>
          </a:p>
          <a:p>
            <a:pPr lvl="1"/>
            <a:r>
              <a:rPr lang="en-US" dirty="0"/>
              <a:t>And he said, It is a light thing that thou shouldest be my servant to raise up the tribes of Jacob, and to restore the preserved of Israel: I will also give thee for a light to the Gentiles, that thou mayest be my salvation unto the end of the earth.</a:t>
            </a:r>
          </a:p>
          <a:p>
            <a:endParaRPr lang="en-US" dirty="0"/>
          </a:p>
          <a:p>
            <a:endParaRPr lang="en-US" dirty="0"/>
          </a:p>
          <a:p>
            <a:r>
              <a:rPr lang="en-US" dirty="0"/>
              <a:t>Christadelphians have been waiting for this day as a sign that Jesus will return soon:</a:t>
            </a:r>
          </a:p>
          <a:p>
            <a:pPr lvl="1"/>
            <a:r>
              <a:rPr lang="en-US" dirty="0"/>
              <a:t> “…this generation shall not pass away” until he comes</a:t>
            </a:r>
          </a:p>
          <a:p>
            <a:pPr lvl="2"/>
            <a:r>
              <a:rPr lang="en-US" dirty="0"/>
              <a:t>Matt 24:34</a:t>
            </a:r>
          </a:p>
          <a:p>
            <a:pPr lvl="1"/>
            <a:endParaRPr lang="en-US" dirty="0"/>
          </a:p>
          <a:p>
            <a:pPr lvl="1"/>
            <a:r>
              <a:rPr lang="en-US" dirty="0"/>
              <a:t>Depending on the sources and the definition, between 10 and 70 </a:t>
            </a:r>
            <a:r>
              <a:rPr lang="en-US" dirty="0">
                <a:hlinkClick r:id="rId2" tooltip="Massacre"/>
              </a:rPr>
              <a:t>massacres</a:t>
            </a:r>
            <a:r>
              <a:rPr lang="en-US" dirty="0"/>
              <a:t> occurred during the </a:t>
            </a:r>
            <a:r>
              <a:rPr lang="en-US" dirty="0">
                <a:hlinkClick r:id="rId3" tooltip="1948 Palestine war"/>
              </a:rPr>
              <a:t>1948 war</a:t>
            </a:r>
            <a:r>
              <a:rPr lang="en-US" dirty="0"/>
              <a:t>.</a:t>
            </a:r>
          </a:p>
          <a:p>
            <a:pPr lvl="1"/>
            <a:endParaRPr lang="en-US" dirty="0"/>
          </a:p>
        </p:txBody>
      </p:sp>
      <p:sp>
        <p:nvSpPr>
          <p:cNvPr id="4" name="AutoShape 2" descr="Image result">
            <a:extLst>
              <a:ext uri="{FF2B5EF4-FFF2-40B4-BE49-F238E27FC236}">
                <a16:creationId xmlns:a16="http://schemas.microsoft.com/office/drawing/2014/main" id="{401CF8D7-6CFD-4FA8-9AD0-7711E7839C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Centered blue star within a horizontal triband">
            <a:extLst>
              <a:ext uri="{FF2B5EF4-FFF2-40B4-BE49-F238E27FC236}">
                <a16:creationId xmlns:a16="http://schemas.microsoft.com/office/drawing/2014/main" id="{01BC3F91-F6AB-42D5-83AE-6A3DE6EBC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3987" y="471709"/>
            <a:ext cx="119062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2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EF9A-41EE-42A6-A892-BD86117D0F6A}"/>
              </a:ext>
            </a:extLst>
          </p:cNvPr>
          <p:cNvSpPr>
            <a:spLocks noGrp="1"/>
          </p:cNvSpPr>
          <p:nvPr>
            <p:ph type="title"/>
          </p:nvPr>
        </p:nvSpPr>
        <p:spPr/>
        <p:txBody>
          <a:bodyPr>
            <a:normAutofit fontScale="90000"/>
          </a:bodyPr>
          <a:lstStyle/>
          <a:p>
            <a:r>
              <a:rPr lang="en-US" dirty="0"/>
              <a:t>Killings and massacres during the 1948 Palestine war</a:t>
            </a:r>
            <a:br>
              <a:rPr lang="en-US" dirty="0"/>
            </a:br>
            <a:endParaRPr lang="en-US" dirty="0"/>
          </a:p>
        </p:txBody>
      </p:sp>
      <p:sp>
        <p:nvSpPr>
          <p:cNvPr id="3" name="Content Placeholder 2">
            <a:extLst>
              <a:ext uri="{FF2B5EF4-FFF2-40B4-BE49-F238E27FC236}">
                <a16:creationId xmlns:a16="http://schemas.microsoft.com/office/drawing/2014/main" id="{38C40A39-B43A-4449-B508-80ACA3ED4F3F}"/>
              </a:ext>
            </a:extLst>
          </p:cNvPr>
          <p:cNvSpPr>
            <a:spLocks noGrp="1"/>
          </p:cNvSpPr>
          <p:nvPr>
            <p:ph idx="1"/>
          </p:nvPr>
        </p:nvSpPr>
        <p:spPr/>
        <p:txBody>
          <a:bodyPr>
            <a:normAutofit/>
          </a:bodyPr>
          <a:lstStyle/>
          <a:p>
            <a:r>
              <a:rPr lang="en-US" dirty="0"/>
              <a:t>Depending on the sources and the definition, between 10 and 70 </a:t>
            </a:r>
            <a:r>
              <a:rPr lang="en-US" dirty="0">
                <a:hlinkClick r:id="rId2" tooltip="Massacre"/>
              </a:rPr>
              <a:t>massacres</a:t>
            </a:r>
            <a:r>
              <a:rPr lang="en-US" dirty="0"/>
              <a:t> occurred during the </a:t>
            </a:r>
            <a:r>
              <a:rPr lang="en-US" dirty="0">
                <a:hlinkClick r:id="rId3" tooltip="1948 Palestine war"/>
              </a:rPr>
              <a:t>1948 war</a:t>
            </a:r>
            <a:r>
              <a:rPr lang="en-US" dirty="0"/>
              <a:t>.</a:t>
            </a:r>
          </a:p>
          <a:p>
            <a:r>
              <a:rPr lang="en-US" dirty="0"/>
              <a:t> Haifa Oil Refinery massacre – 39 Israelis killed </a:t>
            </a:r>
          </a:p>
          <a:p>
            <a:pPr lvl="1"/>
            <a:r>
              <a:rPr lang="en-US" dirty="0" err="1"/>
              <a:t>Kfar</a:t>
            </a:r>
            <a:r>
              <a:rPr lang="en-US" dirty="0"/>
              <a:t> </a:t>
            </a:r>
            <a:r>
              <a:rPr lang="en-US" dirty="0" err="1"/>
              <a:t>Etzion</a:t>
            </a:r>
            <a:r>
              <a:rPr lang="en-US" dirty="0"/>
              <a:t> massacre 120- Israelis killed</a:t>
            </a:r>
          </a:p>
          <a:p>
            <a:r>
              <a:rPr lang="en-US" dirty="0"/>
              <a:t>Palestinian massacres</a:t>
            </a:r>
          </a:p>
          <a:p>
            <a:pPr lvl="1"/>
            <a:r>
              <a:rPr lang="en-US" dirty="0"/>
              <a:t>Deir Yassin massacre -112 Arabs killed</a:t>
            </a:r>
          </a:p>
          <a:p>
            <a:pPr lvl="1"/>
            <a:r>
              <a:rPr lang="en-US" dirty="0" err="1"/>
              <a:t>Saliha</a:t>
            </a:r>
            <a:r>
              <a:rPr lang="en-US" dirty="0"/>
              <a:t> massacre - 60-70 Arabs killed</a:t>
            </a:r>
          </a:p>
          <a:p>
            <a:pPr lvl="1"/>
            <a:r>
              <a:rPr lang="en-US" dirty="0" err="1"/>
              <a:t>Lydda</a:t>
            </a:r>
            <a:r>
              <a:rPr lang="en-US" dirty="0"/>
              <a:t> massacre – 250 Arabs killed</a:t>
            </a:r>
          </a:p>
          <a:p>
            <a:pPr lvl="1"/>
            <a:r>
              <a:rPr lang="en-US" dirty="0"/>
              <a:t>Abu Shusha massacre – 60-70 Arabs killed</a:t>
            </a:r>
          </a:p>
          <a:p>
            <a:pPr lvl="1"/>
            <a:r>
              <a:rPr lang="en-US" dirty="0"/>
              <a:t> David Ben-Gurion gave the figure of 70-80.</a:t>
            </a:r>
            <a:endParaRPr lang="en-US" u="sng" dirty="0"/>
          </a:p>
          <a:p>
            <a:endParaRPr lang="en-US" dirty="0"/>
          </a:p>
        </p:txBody>
      </p:sp>
    </p:spTree>
    <p:extLst>
      <p:ext uri="{BB962C8B-B14F-4D97-AF65-F5344CB8AC3E}">
        <p14:creationId xmlns:p14="http://schemas.microsoft.com/office/powerpoint/2010/main" val="210800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7187-E7A2-4B66-AA62-ACF0834C037F}"/>
              </a:ext>
            </a:extLst>
          </p:cNvPr>
          <p:cNvSpPr>
            <a:spLocks noGrp="1"/>
          </p:cNvSpPr>
          <p:nvPr>
            <p:ph type="title"/>
          </p:nvPr>
        </p:nvSpPr>
        <p:spPr/>
        <p:txBody>
          <a:bodyPr/>
          <a:lstStyle/>
          <a:p>
            <a:r>
              <a:rPr lang="en-US" dirty="0"/>
              <a:t>UN resolution 194</a:t>
            </a:r>
          </a:p>
        </p:txBody>
      </p:sp>
      <p:sp>
        <p:nvSpPr>
          <p:cNvPr id="3" name="Content Placeholder 2">
            <a:extLst>
              <a:ext uri="{FF2B5EF4-FFF2-40B4-BE49-F238E27FC236}">
                <a16:creationId xmlns:a16="http://schemas.microsoft.com/office/drawing/2014/main" id="{7FD4AFB1-29F3-4527-916B-A80E6CE8AD62}"/>
              </a:ext>
            </a:extLst>
          </p:cNvPr>
          <p:cNvSpPr>
            <a:spLocks noGrp="1"/>
          </p:cNvSpPr>
          <p:nvPr>
            <p:ph idx="1"/>
          </p:nvPr>
        </p:nvSpPr>
        <p:spPr/>
        <p:txBody>
          <a:bodyPr/>
          <a:lstStyle/>
          <a:p>
            <a:r>
              <a:rPr lang="en-US" b="1" dirty="0"/>
              <a:t>United Nations General Assembly Resolution 194</a:t>
            </a:r>
            <a:r>
              <a:rPr lang="en-US" dirty="0"/>
              <a:t> was adopted on December 11, 1948, near the end of the 1948 Arab–Israeli War. The Resolution defined principles for reaching a </a:t>
            </a:r>
            <a:r>
              <a:rPr lang="en-US" u="sng" dirty="0">
                <a:highlight>
                  <a:srgbClr val="008080"/>
                </a:highlight>
              </a:rPr>
              <a:t>final settlement </a:t>
            </a:r>
            <a:r>
              <a:rPr lang="en-US" dirty="0"/>
              <a:t>and returning Palestine refugees to their homes. It resolved that “refugees wishing to return to their homes and live at peace with their neighbors </a:t>
            </a:r>
            <a:r>
              <a:rPr lang="en-US" dirty="0">
                <a:highlight>
                  <a:srgbClr val="008080"/>
                </a:highlight>
              </a:rPr>
              <a:t>should be permitted </a:t>
            </a:r>
            <a:r>
              <a:rPr lang="en-US" dirty="0"/>
              <a:t>to do so at the earliest practicable date, and that </a:t>
            </a:r>
            <a:r>
              <a:rPr lang="en-US" dirty="0">
                <a:highlight>
                  <a:srgbClr val="008080"/>
                </a:highlight>
              </a:rPr>
              <a:t>compensation should be paid for the property of those choosing</a:t>
            </a:r>
            <a:r>
              <a:rPr lang="en-US" dirty="0">
                <a:highlight>
                  <a:srgbClr val="FF0000"/>
                </a:highlight>
              </a:rPr>
              <a:t> not </a:t>
            </a:r>
            <a:r>
              <a:rPr lang="en-US" dirty="0">
                <a:highlight>
                  <a:srgbClr val="008080"/>
                </a:highlight>
              </a:rPr>
              <a:t>to return </a:t>
            </a:r>
            <a:r>
              <a:rPr lang="en-US" dirty="0"/>
              <a:t>and for loss of or damage to property which, under principles of international law or equity, should be made good by the Governments or authorities responsible.” (Article 11)</a:t>
            </a:r>
          </a:p>
        </p:txBody>
      </p:sp>
    </p:spTree>
    <p:extLst>
      <p:ext uri="{BB962C8B-B14F-4D97-AF65-F5344CB8AC3E}">
        <p14:creationId xmlns:p14="http://schemas.microsoft.com/office/powerpoint/2010/main" val="269594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0689-5789-440C-A701-18E2F335AE29}"/>
              </a:ext>
            </a:extLst>
          </p:cNvPr>
          <p:cNvSpPr>
            <a:spLocks noGrp="1"/>
          </p:cNvSpPr>
          <p:nvPr>
            <p:ph type="title"/>
          </p:nvPr>
        </p:nvSpPr>
        <p:spPr/>
        <p:txBody>
          <a:bodyPr/>
          <a:lstStyle/>
          <a:p>
            <a:r>
              <a:rPr lang="en-US" dirty="0"/>
              <a:t>1967 – The six day War</a:t>
            </a:r>
          </a:p>
        </p:txBody>
      </p:sp>
      <p:sp>
        <p:nvSpPr>
          <p:cNvPr id="3" name="Content Placeholder 2">
            <a:extLst>
              <a:ext uri="{FF2B5EF4-FFF2-40B4-BE49-F238E27FC236}">
                <a16:creationId xmlns:a16="http://schemas.microsoft.com/office/drawing/2014/main" id="{64086AA9-DE5B-4477-A5B2-58A65AB7E1AB}"/>
              </a:ext>
            </a:extLst>
          </p:cNvPr>
          <p:cNvSpPr>
            <a:spLocks noGrp="1"/>
          </p:cNvSpPr>
          <p:nvPr>
            <p:ph idx="1"/>
          </p:nvPr>
        </p:nvSpPr>
        <p:spPr>
          <a:xfrm>
            <a:off x="2065337" y="1485900"/>
            <a:ext cx="10231438" cy="5372100"/>
          </a:xfrm>
        </p:spPr>
        <p:txBody>
          <a:bodyPr>
            <a:normAutofit fontScale="92500" lnSpcReduction="10000"/>
          </a:bodyPr>
          <a:lstStyle/>
          <a:p>
            <a:r>
              <a:rPr lang="en-US" dirty="0"/>
              <a:t>Fought between June 5 and 10, 1967 by Israel</a:t>
            </a:r>
          </a:p>
          <a:p>
            <a:pPr marL="0" indent="0">
              <a:buNone/>
            </a:pPr>
            <a:r>
              <a:rPr lang="en-US" dirty="0"/>
              <a:t>	 and the neighboring states of Egypt </a:t>
            </a:r>
          </a:p>
          <a:p>
            <a:pPr marL="0" indent="0">
              <a:buNone/>
            </a:pPr>
            <a:r>
              <a:rPr lang="en-US" dirty="0"/>
              <a:t>	(known at the time as the United Arab Republic)</a:t>
            </a:r>
          </a:p>
          <a:p>
            <a:pPr marL="0" indent="0">
              <a:buNone/>
            </a:pPr>
            <a:r>
              <a:rPr lang="en-US" dirty="0"/>
              <a:t>	, Jordan, and Syria.</a:t>
            </a:r>
          </a:p>
          <a:p>
            <a:r>
              <a:rPr lang="en-US" dirty="0"/>
              <a:t>Straights of Tiran was closed by Egypt</a:t>
            </a:r>
          </a:p>
          <a:p>
            <a:r>
              <a:rPr lang="en-US" dirty="0"/>
              <a:t>Israel took out Egypt's air fighters leaving them</a:t>
            </a:r>
            <a:r>
              <a:rPr lang="en-US" sz="1800" dirty="0"/>
              <a:t> </a:t>
            </a:r>
          </a:p>
          <a:p>
            <a:pPr marL="0" indent="0">
              <a:buNone/>
            </a:pPr>
            <a:r>
              <a:rPr lang="en-US" sz="1800" dirty="0"/>
              <a:t>	defenseless</a:t>
            </a:r>
          </a:p>
          <a:p>
            <a:r>
              <a:rPr lang="en-US" dirty="0"/>
              <a:t>Abdel Nasser induced Northern Syria and Jordan to </a:t>
            </a:r>
          </a:p>
          <a:p>
            <a:pPr marL="457200" lvl="1" indent="0">
              <a:buNone/>
            </a:pPr>
            <a:r>
              <a:rPr lang="en-US" sz="1800" dirty="0"/>
              <a:t>begin attacks on Israel by using the initially confused</a:t>
            </a:r>
          </a:p>
          <a:p>
            <a:pPr marL="457200" lvl="1" indent="0">
              <a:buNone/>
            </a:pPr>
            <a:r>
              <a:rPr lang="en-US" sz="1800" dirty="0"/>
              <a:t>situation to claim that Egypt had defeated the Israeli</a:t>
            </a:r>
          </a:p>
          <a:p>
            <a:pPr marL="457200" lvl="1" indent="0">
              <a:buNone/>
            </a:pPr>
            <a:r>
              <a:rPr lang="en-US" sz="1800" dirty="0"/>
              <a:t>air strike. </a:t>
            </a:r>
          </a:p>
          <a:p>
            <a:r>
              <a:rPr lang="en-US" dirty="0"/>
              <a:t>Israeli counterattacks resulted in the seizure</a:t>
            </a:r>
          </a:p>
          <a:p>
            <a:pPr marL="457200" lvl="1" indent="0">
              <a:buNone/>
            </a:pPr>
            <a:r>
              <a:rPr lang="en-US" sz="1800" dirty="0"/>
              <a:t>of East Jerusalem as well as the West Bank from the </a:t>
            </a:r>
          </a:p>
          <a:p>
            <a:pPr marL="457200" lvl="1" indent="0">
              <a:buNone/>
            </a:pPr>
            <a:r>
              <a:rPr lang="en-US" sz="1800" dirty="0"/>
              <a:t>Jordanians, while Israel's retaliation against Syria resulted</a:t>
            </a:r>
          </a:p>
          <a:p>
            <a:pPr marL="457200" lvl="1" indent="0">
              <a:buNone/>
            </a:pPr>
            <a:r>
              <a:rPr lang="en-US" sz="1800" dirty="0"/>
              <a:t> in its occupation of the Golan Heights. </a:t>
            </a:r>
          </a:p>
          <a:p>
            <a:pPr marL="457200" lvl="1" indent="0">
              <a:buNone/>
            </a:pPr>
            <a:endParaRPr lang="en-US" sz="1800" dirty="0"/>
          </a:p>
          <a:p>
            <a:endParaRPr lang="en-US" dirty="0"/>
          </a:p>
          <a:p>
            <a:endParaRPr lang="en-US" dirty="0"/>
          </a:p>
        </p:txBody>
      </p:sp>
      <p:pic>
        <p:nvPicPr>
          <p:cNvPr id="6146" name="Picture 2" descr="Six Day War Territories.svg">
            <a:extLst>
              <a:ext uri="{FF2B5EF4-FFF2-40B4-BE49-F238E27FC236}">
                <a16:creationId xmlns:a16="http://schemas.microsoft.com/office/drawing/2014/main" id="{14B51322-71A1-4E28-A41E-ACD0F2DBB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63" y="393866"/>
            <a:ext cx="3703637" cy="555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7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A596-5A3B-4CA6-A559-094D06D84508}"/>
              </a:ext>
            </a:extLst>
          </p:cNvPr>
          <p:cNvSpPr>
            <a:spLocks noGrp="1"/>
          </p:cNvSpPr>
          <p:nvPr>
            <p:ph type="title"/>
          </p:nvPr>
        </p:nvSpPr>
        <p:spPr/>
        <p:txBody>
          <a:bodyPr/>
          <a:lstStyle/>
          <a:p>
            <a:r>
              <a:rPr lang="en-US" dirty="0"/>
              <a:t>How was the</a:t>
            </a:r>
            <a:br>
              <a:rPr lang="en-US" dirty="0"/>
            </a:br>
            <a:r>
              <a:rPr lang="en-US" dirty="0"/>
              <a:t>land split up?</a:t>
            </a:r>
          </a:p>
        </p:txBody>
      </p:sp>
      <p:pic>
        <p:nvPicPr>
          <p:cNvPr id="5122" name="Picture 2" descr="http://www.worldatlas.com/img/areamap/nonav/ilcolor.gif">
            <a:extLst>
              <a:ext uri="{FF2B5EF4-FFF2-40B4-BE49-F238E27FC236}">
                <a16:creationId xmlns:a16="http://schemas.microsoft.com/office/drawing/2014/main" id="{7944538F-1A86-4FF5-BC61-E0B005FC46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7344" y="725679"/>
            <a:ext cx="5249381" cy="58179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9CD356-9656-4FDA-9994-31926F12811E}"/>
              </a:ext>
            </a:extLst>
          </p:cNvPr>
          <p:cNvSpPr txBox="1"/>
          <p:nvPr/>
        </p:nvSpPr>
        <p:spPr>
          <a:xfrm>
            <a:off x="1358284" y="2441359"/>
            <a:ext cx="4413388" cy="646331"/>
          </a:xfrm>
          <a:prstGeom prst="rect">
            <a:avLst/>
          </a:prstGeom>
          <a:noFill/>
        </p:spPr>
        <p:txBody>
          <a:bodyPr wrap="none" rtlCol="0">
            <a:spAutoFit/>
          </a:bodyPr>
          <a:lstStyle/>
          <a:p>
            <a:pPr marL="285750" indent="-285750">
              <a:buFont typeface="Arial" panose="020B0604020202020204" pitchFamily="34" charset="0"/>
              <a:buChar char="•"/>
            </a:pPr>
            <a:r>
              <a:rPr lang="en-US" dirty="0"/>
              <a:t>UN still called west bank and Gaza </a:t>
            </a:r>
          </a:p>
          <a:p>
            <a:r>
              <a:rPr lang="en-US" dirty="0"/>
              <a:t>As occupied land</a:t>
            </a:r>
          </a:p>
        </p:txBody>
      </p:sp>
    </p:spTree>
    <p:extLst>
      <p:ext uri="{BB962C8B-B14F-4D97-AF65-F5344CB8AC3E}">
        <p14:creationId xmlns:p14="http://schemas.microsoft.com/office/powerpoint/2010/main" val="187325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EC7880-C5D9-40A8-A6B0-3198AD07AD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543A62-A2AB-454A-878E-D3D9190D5FC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1">
            <a:extLst>
              <a:ext uri="{FF2B5EF4-FFF2-40B4-BE49-F238E27FC236}">
                <a16:creationId xmlns:a16="http://schemas.microsoft.com/office/drawing/2014/main" id="{50553464-41F1-4160-9D02-7C5EC7013B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97F5683-436F-40C3-8BD3-7CF1B987BD3A}"/>
              </a:ext>
            </a:extLst>
          </p:cNvPr>
          <p:cNvPicPr>
            <a:picLocks noChangeAspect="1"/>
          </p:cNvPicPr>
          <p:nvPr/>
        </p:nvPicPr>
        <p:blipFill rotWithShape="1">
          <a:blip r:embed="rId2"/>
          <a:srcRect r="714" b="-1"/>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BBE0F569-6791-401E-9CB9-5A15BD40A73A}"/>
              </a:ext>
            </a:extLst>
          </p:cNvPr>
          <p:cNvSpPr>
            <a:spLocks noGrp="1"/>
          </p:cNvSpPr>
          <p:nvPr>
            <p:ph type="title"/>
          </p:nvPr>
        </p:nvSpPr>
        <p:spPr>
          <a:xfrm>
            <a:off x="649224" y="645106"/>
            <a:ext cx="3650279" cy="1259894"/>
          </a:xfrm>
        </p:spPr>
        <p:txBody>
          <a:bodyPr>
            <a:normAutofit/>
          </a:bodyPr>
          <a:lstStyle/>
          <a:p>
            <a:pPr>
              <a:lnSpc>
                <a:spcPct val="90000"/>
              </a:lnSpc>
            </a:pPr>
            <a:r>
              <a:rPr lang="en-US" sz="2000" dirty="0"/>
              <a:t>Israel building settlements surrounding Palestinian villages in the west bank</a:t>
            </a:r>
          </a:p>
        </p:txBody>
      </p:sp>
      <p:sp>
        <p:nvSpPr>
          <p:cNvPr id="10" name="Content Placeholder 9"/>
          <p:cNvSpPr>
            <a:spLocks noGrp="1"/>
          </p:cNvSpPr>
          <p:nvPr>
            <p:ph idx="1"/>
          </p:nvPr>
        </p:nvSpPr>
        <p:spPr>
          <a:xfrm>
            <a:off x="649225" y="2133600"/>
            <a:ext cx="3650278" cy="3759253"/>
          </a:xfrm>
        </p:spPr>
        <p:txBody>
          <a:bodyPr>
            <a:normAutofit/>
          </a:bodyPr>
          <a:lstStyle/>
          <a:p>
            <a:r>
              <a:rPr lang="en-US" dirty="0"/>
              <a:t>For some reason – Arabs and Jews culturally have issues with boundaries. See fence on my neighbors property- how it jogs. This was a </a:t>
            </a:r>
            <a:r>
              <a:rPr lang="en-US" dirty="0" err="1"/>
              <a:t>dipute</a:t>
            </a:r>
            <a:r>
              <a:rPr lang="en-US" dirty="0"/>
              <a:t> btw both property owners. Perhaps poor record keeping??</a:t>
            </a:r>
          </a:p>
        </p:txBody>
      </p:sp>
      <p:sp>
        <p:nvSpPr>
          <p:cNvPr id="3" name="Oval 2">
            <a:extLst>
              <a:ext uri="{FF2B5EF4-FFF2-40B4-BE49-F238E27FC236}">
                <a16:creationId xmlns:a16="http://schemas.microsoft.com/office/drawing/2014/main" id="{31205FE7-C387-4A39-9592-8D32317AC9A7}"/>
              </a:ext>
            </a:extLst>
          </p:cNvPr>
          <p:cNvSpPr/>
          <p:nvPr/>
        </p:nvSpPr>
        <p:spPr>
          <a:xfrm>
            <a:off x="9173182" y="3521413"/>
            <a:ext cx="1517739" cy="13959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4">
            <a:extLst>
              <a:ext uri="{FF2B5EF4-FFF2-40B4-BE49-F238E27FC236}">
                <a16:creationId xmlns:a16="http://schemas.microsoft.com/office/drawing/2014/main" id="{BE2DA70C-41D2-41E0-9F69-6CBC62E550D3}"/>
              </a:ext>
            </a:extLst>
          </p:cNvPr>
          <p:cNvPicPr>
            <a:picLocks noChangeAspect="1"/>
          </p:cNvPicPr>
          <p:nvPr/>
        </p:nvPicPr>
        <p:blipFill rotWithShape="1">
          <a:blip r:embed="rId2"/>
          <a:srcRect l="60237" t="49221" r="14383" b="17062"/>
          <a:stretch/>
        </p:blipFill>
        <p:spPr>
          <a:xfrm>
            <a:off x="4143861" y="-36987"/>
            <a:ext cx="3571249" cy="355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Straight Connector 4">
            <a:extLst>
              <a:ext uri="{FF2B5EF4-FFF2-40B4-BE49-F238E27FC236}">
                <a16:creationId xmlns:a16="http://schemas.microsoft.com/office/drawing/2014/main" id="{6E461566-881A-4C6F-B567-6AF4881A41F7}"/>
              </a:ext>
            </a:extLst>
          </p:cNvPr>
          <p:cNvCxnSpPr>
            <a:cxnSpLocks/>
            <a:stCxn id="11" idx="6"/>
            <a:endCxn id="3" idx="1"/>
          </p:cNvCxnSpPr>
          <p:nvPr/>
        </p:nvCxnSpPr>
        <p:spPr>
          <a:xfrm>
            <a:off x="7715110" y="1742213"/>
            <a:ext cx="1680340" cy="198362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5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0C75-4B7F-478E-9A51-2671A51B95D9}"/>
              </a:ext>
            </a:extLst>
          </p:cNvPr>
          <p:cNvSpPr>
            <a:spLocks noGrp="1"/>
          </p:cNvSpPr>
          <p:nvPr>
            <p:ph type="title"/>
          </p:nvPr>
        </p:nvSpPr>
        <p:spPr>
          <a:xfrm>
            <a:off x="2592926" y="624110"/>
            <a:ext cx="2445800" cy="2290540"/>
          </a:xfrm>
        </p:spPr>
        <p:txBody>
          <a:bodyPr/>
          <a:lstStyle/>
          <a:p>
            <a:r>
              <a:rPr lang="en-US" dirty="0"/>
              <a:t>How was the land split up?</a:t>
            </a:r>
          </a:p>
        </p:txBody>
      </p:sp>
      <p:pic>
        <p:nvPicPr>
          <p:cNvPr id="4" name="Picture 3">
            <a:extLst>
              <a:ext uri="{FF2B5EF4-FFF2-40B4-BE49-F238E27FC236}">
                <a16:creationId xmlns:a16="http://schemas.microsoft.com/office/drawing/2014/main" id="{12E58939-6EB2-4E76-928C-69461DE1B73B}"/>
              </a:ext>
            </a:extLst>
          </p:cNvPr>
          <p:cNvPicPr>
            <a:picLocks noChangeAspect="1"/>
          </p:cNvPicPr>
          <p:nvPr/>
        </p:nvPicPr>
        <p:blipFill>
          <a:blip r:embed="rId2"/>
          <a:stretch>
            <a:fillRect/>
          </a:stretch>
        </p:blipFill>
        <p:spPr>
          <a:xfrm>
            <a:off x="5038725" y="9525"/>
            <a:ext cx="7315200" cy="6438900"/>
          </a:xfrm>
          <a:prstGeom prst="rect">
            <a:avLst/>
          </a:prstGeom>
        </p:spPr>
      </p:pic>
    </p:spTree>
    <p:extLst>
      <p:ext uri="{BB962C8B-B14F-4D97-AF65-F5344CB8AC3E}">
        <p14:creationId xmlns:p14="http://schemas.microsoft.com/office/powerpoint/2010/main" val="386070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0877-3A66-4B04-A497-9B4392E64D2E}"/>
              </a:ext>
            </a:extLst>
          </p:cNvPr>
          <p:cNvSpPr>
            <a:spLocks noGrp="1"/>
          </p:cNvSpPr>
          <p:nvPr>
            <p:ph type="title"/>
          </p:nvPr>
        </p:nvSpPr>
        <p:spPr>
          <a:xfrm>
            <a:off x="2411496" y="333824"/>
            <a:ext cx="8911687" cy="1280890"/>
          </a:xfrm>
        </p:spPr>
        <p:txBody>
          <a:bodyPr/>
          <a:lstStyle/>
          <a:p>
            <a:r>
              <a:rPr lang="en-US" dirty="0"/>
              <a:t>Words to remember</a:t>
            </a:r>
          </a:p>
        </p:txBody>
      </p:sp>
      <p:sp>
        <p:nvSpPr>
          <p:cNvPr id="3" name="Content Placeholder 2">
            <a:extLst>
              <a:ext uri="{FF2B5EF4-FFF2-40B4-BE49-F238E27FC236}">
                <a16:creationId xmlns:a16="http://schemas.microsoft.com/office/drawing/2014/main" id="{42EF0E85-CBB0-43F4-A3A2-730709CAA21A}"/>
              </a:ext>
            </a:extLst>
          </p:cNvPr>
          <p:cNvSpPr>
            <a:spLocks noGrp="1"/>
          </p:cNvSpPr>
          <p:nvPr>
            <p:ph idx="1"/>
          </p:nvPr>
        </p:nvSpPr>
        <p:spPr>
          <a:xfrm>
            <a:off x="2082800" y="1204685"/>
            <a:ext cx="9864498" cy="5805715"/>
          </a:xfrm>
        </p:spPr>
        <p:txBody>
          <a:bodyPr>
            <a:normAutofit fontScale="77500" lnSpcReduction="20000"/>
          </a:bodyPr>
          <a:lstStyle/>
          <a:p>
            <a:r>
              <a:rPr lang="en-US" b="1" dirty="0"/>
              <a:t>Mohammed</a:t>
            </a:r>
            <a:r>
              <a:rPr lang="en-US" dirty="0"/>
              <a:t> – Creator of the Islam religion – Was to become a great nation after the line of </a:t>
            </a:r>
            <a:r>
              <a:rPr lang="en-US" dirty="0" err="1"/>
              <a:t>Ishmeael</a:t>
            </a:r>
            <a:r>
              <a:rPr lang="en-US" dirty="0"/>
              <a:t> </a:t>
            </a:r>
          </a:p>
          <a:p>
            <a:pPr lvl="1"/>
            <a:r>
              <a:rPr lang="en-US" dirty="0"/>
              <a:t>Gen 21:18</a:t>
            </a:r>
          </a:p>
          <a:p>
            <a:pPr lvl="1"/>
            <a:endParaRPr lang="en-US" dirty="0"/>
          </a:p>
          <a:p>
            <a:r>
              <a:rPr lang="en-US" b="1" dirty="0"/>
              <a:t>Kaaba</a:t>
            </a:r>
            <a:r>
              <a:rPr lang="en-US" dirty="0"/>
              <a:t> – means cube</a:t>
            </a:r>
          </a:p>
          <a:p>
            <a:pPr lvl="1"/>
            <a:r>
              <a:rPr lang="en-US" dirty="0"/>
              <a:t>A black stone believed to be a meteorite that fell from heaven! It was worshiped by the </a:t>
            </a:r>
            <a:r>
              <a:rPr lang="en-US" dirty="0" err="1"/>
              <a:t>arabs</a:t>
            </a:r>
            <a:r>
              <a:rPr lang="en-US" dirty="0"/>
              <a:t>, they collected it and built this shrine around it.</a:t>
            </a:r>
          </a:p>
          <a:p>
            <a:pPr lvl="1"/>
            <a:endParaRPr lang="en-US" dirty="0"/>
          </a:p>
          <a:p>
            <a:r>
              <a:rPr lang="en-US" b="1" dirty="0"/>
              <a:t>Mecca</a:t>
            </a:r>
            <a:r>
              <a:rPr lang="en-US" dirty="0"/>
              <a:t> – a follower must return there once in his lifetime</a:t>
            </a:r>
          </a:p>
          <a:p>
            <a:endParaRPr lang="en-US" dirty="0"/>
          </a:p>
          <a:p>
            <a:r>
              <a:rPr lang="en-US" b="1" dirty="0"/>
              <a:t>Hijra</a:t>
            </a:r>
            <a:r>
              <a:rPr lang="en-US" dirty="0"/>
              <a:t> – is now the pilgrimage every Muslim must make back to Mecca once in their lifetime at least</a:t>
            </a:r>
          </a:p>
          <a:p>
            <a:endParaRPr lang="en-US" dirty="0"/>
          </a:p>
          <a:p>
            <a:r>
              <a:rPr lang="en-US" b="1" dirty="0"/>
              <a:t>Muslim</a:t>
            </a:r>
            <a:r>
              <a:rPr lang="en-US" dirty="0"/>
              <a:t> – submitter – Arabic for Islam</a:t>
            </a:r>
          </a:p>
          <a:p>
            <a:endParaRPr lang="en-US" dirty="0"/>
          </a:p>
          <a:p>
            <a:r>
              <a:rPr lang="en-US" b="1" dirty="0"/>
              <a:t>Ramadan</a:t>
            </a:r>
            <a:r>
              <a:rPr lang="en-US" dirty="0"/>
              <a:t> –Established after the battle of </a:t>
            </a:r>
            <a:r>
              <a:rPr lang="en-US" dirty="0" err="1"/>
              <a:t>Badyr</a:t>
            </a:r>
            <a:r>
              <a:rPr lang="en-US" dirty="0"/>
              <a:t> with unbelievable odds 300 vs 900. It is a fast</a:t>
            </a:r>
          </a:p>
          <a:p>
            <a:endParaRPr lang="en-US" dirty="0"/>
          </a:p>
          <a:p>
            <a:r>
              <a:rPr lang="en-US" b="1" dirty="0"/>
              <a:t>Caliph</a:t>
            </a:r>
            <a:r>
              <a:rPr lang="en-US" dirty="0"/>
              <a:t>- is Ruler and leader who followed after the order of Mohammed</a:t>
            </a:r>
          </a:p>
          <a:p>
            <a:endParaRPr lang="en-US" dirty="0"/>
          </a:p>
          <a:p>
            <a:r>
              <a:rPr lang="en-US" b="1" dirty="0"/>
              <a:t>Shite or Shias </a:t>
            </a:r>
            <a:r>
              <a:rPr lang="en-US" dirty="0"/>
              <a:t>- Believed that you must be a direct descendant of Mohammad in order to be a ruler (Caliph)</a:t>
            </a:r>
          </a:p>
          <a:p>
            <a:pPr lvl="1"/>
            <a:endParaRPr lang="en-US" dirty="0"/>
          </a:p>
          <a:p>
            <a:r>
              <a:rPr lang="en-US" b="1" dirty="0"/>
              <a:t>Sunnis</a:t>
            </a:r>
            <a:r>
              <a:rPr lang="en-US" dirty="0"/>
              <a:t> - believe that you must be appointed by someone from Mohammed's tribe in order to be a Caliph</a:t>
            </a:r>
          </a:p>
          <a:p>
            <a:endParaRPr lang="en-US" dirty="0"/>
          </a:p>
          <a:p>
            <a:endParaRPr lang="en-US" dirty="0"/>
          </a:p>
        </p:txBody>
      </p:sp>
    </p:spTree>
    <p:extLst>
      <p:ext uri="{BB962C8B-B14F-4D97-AF65-F5344CB8AC3E}">
        <p14:creationId xmlns:p14="http://schemas.microsoft.com/office/powerpoint/2010/main" val="269627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0C75-4B7F-478E-9A51-2671A51B95D9}"/>
              </a:ext>
            </a:extLst>
          </p:cNvPr>
          <p:cNvSpPr>
            <a:spLocks noGrp="1"/>
          </p:cNvSpPr>
          <p:nvPr>
            <p:ph type="title"/>
          </p:nvPr>
        </p:nvSpPr>
        <p:spPr>
          <a:xfrm>
            <a:off x="2592925" y="624110"/>
            <a:ext cx="9170449" cy="785590"/>
          </a:xfrm>
        </p:spPr>
        <p:txBody>
          <a:bodyPr/>
          <a:lstStyle/>
          <a:p>
            <a:r>
              <a:rPr lang="en-US" dirty="0"/>
              <a:t>How was the land split up?</a:t>
            </a:r>
          </a:p>
        </p:txBody>
      </p:sp>
      <p:pic>
        <p:nvPicPr>
          <p:cNvPr id="3" name="Picture 2">
            <a:extLst>
              <a:ext uri="{FF2B5EF4-FFF2-40B4-BE49-F238E27FC236}">
                <a16:creationId xmlns:a16="http://schemas.microsoft.com/office/drawing/2014/main" id="{60E54E6F-A757-417D-9342-365E027F11A1}"/>
              </a:ext>
            </a:extLst>
          </p:cNvPr>
          <p:cNvPicPr>
            <a:picLocks noChangeAspect="1"/>
          </p:cNvPicPr>
          <p:nvPr/>
        </p:nvPicPr>
        <p:blipFill>
          <a:blip r:embed="rId2"/>
          <a:stretch>
            <a:fillRect/>
          </a:stretch>
        </p:blipFill>
        <p:spPr>
          <a:xfrm>
            <a:off x="457200" y="1813819"/>
            <a:ext cx="11734800" cy="4479514"/>
          </a:xfrm>
          <a:prstGeom prst="rect">
            <a:avLst/>
          </a:prstGeom>
        </p:spPr>
      </p:pic>
    </p:spTree>
    <p:extLst>
      <p:ext uri="{BB962C8B-B14F-4D97-AF65-F5344CB8AC3E}">
        <p14:creationId xmlns:p14="http://schemas.microsoft.com/office/powerpoint/2010/main" val="278623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0C75-4B7F-478E-9A51-2671A51B95D9}"/>
              </a:ext>
            </a:extLst>
          </p:cNvPr>
          <p:cNvSpPr>
            <a:spLocks noGrp="1"/>
          </p:cNvSpPr>
          <p:nvPr>
            <p:ph type="title"/>
          </p:nvPr>
        </p:nvSpPr>
        <p:spPr>
          <a:xfrm>
            <a:off x="2592925" y="624110"/>
            <a:ext cx="9170449" cy="785590"/>
          </a:xfrm>
        </p:spPr>
        <p:txBody>
          <a:bodyPr>
            <a:normAutofit fontScale="90000"/>
          </a:bodyPr>
          <a:lstStyle/>
          <a:p>
            <a:r>
              <a:rPr lang="en-US" dirty="0"/>
              <a:t>How was the land</a:t>
            </a:r>
            <a:br>
              <a:rPr lang="en-US" dirty="0"/>
            </a:br>
            <a:r>
              <a:rPr lang="en-US" dirty="0"/>
              <a:t> split up?</a:t>
            </a:r>
          </a:p>
        </p:txBody>
      </p:sp>
      <p:pic>
        <p:nvPicPr>
          <p:cNvPr id="8194" name="Picture 2" descr="https://upload.wikimedia.org/wikipedia/commons/thumb/5/5e/Oslo_Areas_and_barrier_projection_2005.png/800px-Oslo_Areas_and_barrier_projection_2005.png">
            <a:extLst>
              <a:ext uri="{FF2B5EF4-FFF2-40B4-BE49-F238E27FC236}">
                <a16:creationId xmlns:a16="http://schemas.microsoft.com/office/drawing/2014/main" id="{1750351D-7576-4FD7-A8AD-F541D4D6E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05"/>
          <a:stretch/>
        </p:blipFill>
        <p:spPr bwMode="auto">
          <a:xfrm>
            <a:off x="7726363" y="161925"/>
            <a:ext cx="3597275" cy="62198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5/5e/Oslo_Areas_and_barrier_projection_2005.png/800px-Oslo_Areas_and_barrier_projection_2005.png">
            <a:extLst>
              <a:ext uri="{FF2B5EF4-FFF2-40B4-BE49-F238E27FC236}">
                <a16:creationId xmlns:a16="http://schemas.microsoft.com/office/drawing/2014/main" id="{A5DC33D7-B1CF-4384-A4B1-25E6BD05D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65" t="43056" r="7634" b="29305"/>
          <a:stretch/>
        </p:blipFill>
        <p:spPr bwMode="auto">
          <a:xfrm>
            <a:off x="685800" y="1673172"/>
            <a:ext cx="5724525" cy="37846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BE9EE789-9FE7-46C7-94FF-AFF76CF29FB9}"/>
              </a:ext>
            </a:extLst>
          </p:cNvPr>
          <p:cNvSpPr/>
          <p:nvPr/>
        </p:nvSpPr>
        <p:spPr>
          <a:xfrm>
            <a:off x="7839075" y="2990850"/>
            <a:ext cx="2838450" cy="2000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BF2291C-AD65-4E3D-9AC7-D39100A7C538}"/>
              </a:ext>
            </a:extLst>
          </p:cNvPr>
          <p:cNvCxnSpPr>
            <a:cxnSpLocks/>
            <a:stCxn id="7" idx="2"/>
            <a:endCxn id="8196" idx="6"/>
          </p:cNvCxnSpPr>
          <p:nvPr/>
        </p:nvCxnSpPr>
        <p:spPr>
          <a:xfrm flipH="1" flipV="1">
            <a:off x="6410325" y="3565499"/>
            <a:ext cx="1428750" cy="425476"/>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 descr="https://upload.wikimedia.org/wikipedia/commons/thumb/5/5e/Oslo_Areas_and_barrier_projection_2005.png/800px-Oslo_Areas_and_barrier_projection_2005.png">
            <a:extLst>
              <a:ext uri="{FF2B5EF4-FFF2-40B4-BE49-F238E27FC236}">
                <a16:creationId xmlns:a16="http://schemas.microsoft.com/office/drawing/2014/main" id="{CF9F5582-D5C4-458B-84A3-EE012991A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71" t="87908"/>
          <a:stretch/>
        </p:blipFill>
        <p:spPr bwMode="auto">
          <a:xfrm>
            <a:off x="5106875" y="5334000"/>
            <a:ext cx="27322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48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9D53-0A58-458E-A825-1DB27112C243}"/>
              </a:ext>
            </a:extLst>
          </p:cNvPr>
          <p:cNvSpPr>
            <a:spLocks noGrp="1"/>
          </p:cNvSpPr>
          <p:nvPr>
            <p:ph type="title"/>
          </p:nvPr>
        </p:nvSpPr>
        <p:spPr>
          <a:xfrm>
            <a:off x="2192875" y="595535"/>
            <a:ext cx="8911687" cy="1280890"/>
          </a:xfrm>
        </p:spPr>
        <p:txBody>
          <a:bodyPr/>
          <a:lstStyle/>
          <a:p>
            <a:r>
              <a:rPr lang="en-US" dirty="0"/>
              <a:t>The first Intifada 1987-1993</a:t>
            </a:r>
          </a:p>
        </p:txBody>
      </p:sp>
      <p:sp>
        <p:nvSpPr>
          <p:cNvPr id="3" name="Content Placeholder 2">
            <a:extLst>
              <a:ext uri="{FF2B5EF4-FFF2-40B4-BE49-F238E27FC236}">
                <a16:creationId xmlns:a16="http://schemas.microsoft.com/office/drawing/2014/main" id="{74899927-3A07-4484-A6A1-06918A32F838}"/>
              </a:ext>
            </a:extLst>
          </p:cNvPr>
          <p:cNvSpPr>
            <a:spLocks noGrp="1"/>
          </p:cNvSpPr>
          <p:nvPr>
            <p:ph idx="1"/>
          </p:nvPr>
        </p:nvSpPr>
        <p:spPr>
          <a:xfrm>
            <a:off x="1208086" y="2190749"/>
            <a:ext cx="10431463" cy="4924426"/>
          </a:xfrm>
        </p:spPr>
        <p:txBody>
          <a:bodyPr>
            <a:normAutofit/>
          </a:bodyPr>
          <a:lstStyle/>
          <a:p>
            <a:r>
              <a:rPr lang="en-US" dirty="0"/>
              <a:t>The first Intifada (1987–93) was the first popular uprising against the Israeli occupation of 1967. Followed by the PLO’s (Palestine Liberation Organization).1988 proclamation of a State of Palestine, these developments served to further reinforce the Palestinian national identity. After the Gulf War in 1991, Kuwaiti authorities forcibly pressured nearly 200,000 Palestinians to leave Kuwait.</a:t>
            </a:r>
            <a:r>
              <a:rPr lang="en-US" baseline="30000" dirty="0"/>
              <a:t> </a:t>
            </a:r>
            <a:r>
              <a:rPr lang="en-US" dirty="0"/>
              <a:t>The policy which partly led to this exodus was a response to the alignment of PLO leader Yasser Arafat with Saddam Hussein.</a:t>
            </a:r>
          </a:p>
          <a:p>
            <a:endParaRPr lang="en-US" dirty="0"/>
          </a:p>
          <a:p>
            <a:endParaRPr lang="en-US" dirty="0"/>
          </a:p>
        </p:txBody>
      </p:sp>
    </p:spTree>
    <p:extLst>
      <p:ext uri="{BB962C8B-B14F-4D97-AF65-F5344CB8AC3E}">
        <p14:creationId xmlns:p14="http://schemas.microsoft.com/office/powerpoint/2010/main" val="157625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76E6-9AF9-41B5-9C2A-A98FDC7CE863}"/>
              </a:ext>
            </a:extLst>
          </p:cNvPr>
          <p:cNvSpPr>
            <a:spLocks noGrp="1"/>
          </p:cNvSpPr>
          <p:nvPr>
            <p:ph type="title"/>
          </p:nvPr>
        </p:nvSpPr>
        <p:spPr/>
        <p:txBody>
          <a:bodyPr/>
          <a:lstStyle/>
          <a:p>
            <a:r>
              <a:rPr lang="en-US" dirty="0"/>
              <a:t>Oslo Accord - 1993</a:t>
            </a:r>
          </a:p>
        </p:txBody>
      </p:sp>
      <p:sp>
        <p:nvSpPr>
          <p:cNvPr id="3" name="Content Placeholder 2">
            <a:extLst>
              <a:ext uri="{FF2B5EF4-FFF2-40B4-BE49-F238E27FC236}">
                <a16:creationId xmlns:a16="http://schemas.microsoft.com/office/drawing/2014/main" id="{87C44FAF-BA14-45BD-9FE9-89451821D602}"/>
              </a:ext>
            </a:extLst>
          </p:cNvPr>
          <p:cNvSpPr>
            <a:spLocks noGrp="1"/>
          </p:cNvSpPr>
          <p:nvPr>
            <p:ph idx="1"/>
          </p:nvPr>
        </p:nvSpPr>
        <p:spPr/>
        <p:txBody>
          <a:bodyPr/>
          <a:lstStyle/>
          <a:p>
            <a:r>
              <a:rPr lang="en-US" dirty="0"/>
              <a:t>The Accord provided for the creation of a Palestinian interim self-government (not a </a:t>
            </a:r>
            <a:r>
              <a:rPr lang="en-US" dirty="0" err="1"/>
              <a:t>Palestinane</a:t>
            </a:r>
            <a:r>
              <a:rPr lang="en-US" dirty="0"/>
              <a:t> statehood!) called The Palestinian National Authority (PNA). The Palestinian Authority would have responsibility for the administration of the territory under its control. The Accords also called for the withdrawal of the Israel Defense Forces (IDF) from parts of the Gaza Strip and West Bank.</a:t>
            </a:r>
          </a:p>
          <a:p>
            <a:r>
              <a:rPr lang="en-US" dirty="0"/>
              <a:t>It was anticipated that this arrangement would last for a five-year interim period during which a permanent agreement would be negotiated (beginning no later than May 1996). Remaining issues such as Jerusalem, Palestinian refugees, Israeli settlements, security and borders would be part of the "permanent status negotiations" during this period.</a:t>
            </a:r>
          </a:p>
          <a:p>
            <a:endParaRPr lang="en-US" dirty="0"/>
          </a:p>
        </p:txBody>
      </p:sp>
    </p:spTree>
    <p:extLst>
      <p:ext uri="{BB962C8B-B14F-4D97-AF65-F5344CB8AC3E}">
        <p14:creationId xmlns:p14="http://schemas.microsoft.com/office/powerpoint/2010/main" val="45760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9D53-0A58-458E-A825-1DB27112C243}"/>
              </a:ext>
            </a:extLst>
          </p:cNvPr>
          <p:cNvSpPr>
            <a:spLocks noGrp="1"/>
          </p:cNvSpPr>
          <p:nvPr>
            <p:ph type="title"/>
          </p:nvPr>
        </p:nvSpPr>
        <p:spPr>
          <a:xfrm>
            <a:off x="2192875" y="595535"/>
            <a:ext cx="8911687" cy="1280890"/>
          </a:xfrm>
        </p:spPr>
        <p:txBody>
          <a:bodyPr/>
          <a:lstStyle/>
          <a:p>
            <a:r>
              <a:rPr lang="en-US" dirty="0"/>
              <a:t>The Second Intifada 2000-2005</a:t>
            </a:r>
          </a:p>
        </p:txBody>
      </p:sp>
      <p:sp>
        <p:nvSpPr>
          <p:cNvPr id="3" name="Content Placeholder 2">
            <a:extLst>
              <a:ext uri="{FF2B5EF4-FFF2-40B4-BE49-F238E27FC236}">
                <a16:creationId xmlns:a16="http://schemas.microsoft.com/office/drawing/2014/main" id="{74899927-3A07-4484-A6A1-06918A32F838}"/>
              </a:ext>
            </a:extLst>
          </p:cNvPr>
          <p:cNvSpPr>
            <a:spLocks noGrp="1"/>
          </p:cNvSpPr>
          <p:nvPr>
            <p:ph idx="1"/>
          </p:nvPr>
        </p:nvSpPr>
        <p:spPr>
          <a:xfrm>
            <a:off x="1208086" y="2190749"/>
            <a:ext cx="10431463" cy="4924426"/>
          </a:xfrm>
        </p:spPr>
        <p:txBody>
          <a:bodyPr>
            <a:normAutofit/>
          </a:bodyPr>
          <a:lstStyle/>
          <a:p>
            <a:r>
              <a:rPr lang="en-US" dirty="0"/>
              <a:t>The 2</a:t>
            </a:r>
            <a:r>
              <a:rPr lang="en-US" baseline="30000" dirty="0"/>
              <a:t>nd</a:t>
            </a:r>
            <a:r>
              <a:rPr lang="en-US" dirty="0"/>
              <a:t> intifada started in September 2000, when Ariel Sharon made a visit to the Temple Mount, seen by Palestinians as highly provocative; and Palestinian demonstrators, throwing stones at police, were dispersed by the Israeli army, using tear gas and bullets.</a:t>
            </a:r>
          </a:p>
          <a:p>
            <a:pPr lvl="1"/>
            <a:r>
              <a:rPr lang="en-US" dirty="0"/>
              <a:t>Both parties caused high numbers of casualties among civilians as well as combatants: the Palestinians by numerous suicide bombings and gunfire; the Israelis by tank and gunfire and air attacks, by numerous targeted killings, and by reactions to demonstrations. The death toll, including both military and civilian, is estimated to be about 3,000 Palestinians and 1,000 Israelis, as well as 64 foreigners.</a:t>
            </a:r>
          </a:p>
          <a:p>
            <a:pPr lvl="1"/>
            <a:r>
              <a:rPr lang="en-US" dirty="0"/>
              <a:t>Many consider the Sharm el-Sheikh Summit on 8 February 2005 to be the end of the </a:t>
            </a:r>
            <a:r>
              <a:rPr lang="en-US" i="1" dirty="0"/>
              <a:t>Second Intifada</a:t>
            </a:r>
            <a:r>
              <a:rPr lang="en-US" dirty="0"/>
              <a:t>, when President Mahmoud Abbas and Prime Minister Ariel Sharon agreed that all Palestinians would stop all acts of violence against all Israelis everywhere and, in parallel, that Israel would cease all its military activity against all Palestinians everywhere. They reaffirmed their commitment to the Roadmap for Peace which began at Madrid. However, the violence did not stop in the following years, though suicide bombings decreased significantly.</a:t>
            </a:r>
          </a:p>
          <a:p>
            <a:endParaRPr lang="en-US" dirty="0"/>
          </a:p>
        </p:txBody>
      </p:sp>
    </p:spTree>
    <p:extLst>
      <p:ext uri="{BB962C8B-B14F-4D97-AF65-F5344CB8AC3E}">
        <p14:creationId xmlns:p14="http://schemas.microsoft.com/office/powerpoint/2010/main" val="64619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E964-AF5C-4020-A0FE-0C7E5AFF1889}"/>
              </a:ext>
            </a:extLst>
          </p:cNvPr>
          <p:cNvSpPr>
            <a:spLocks noGrp="1"/>
          </p:cNvSpPr>
          <p:nvPr>
            <p:ph type="title"/>
          </p:nvPr>
        </p:nvSpPr>
        <p:spPr/>
        <p:txBody>
          <a:bodyPr/>
          <a:lstStyle/>
          <a:p>
            <a:r>
              <a:rPr lang="en-US" dirty="0"/>
              <a:t>Camp David Summit</a:t>
            </a:r>
          </a:p>
        </p:txBody>
      </p:sp>
      <p:sp>
        <p:nvSpPr>
          <p:cNvPr id="3" name="Content Placeholder 2">
            <a:extLst>
              <a:ext uri="{FF2B5EF4-FFF2-40B4-BE49-F238E27FC236}">
                <a16:creationId xmlns:a16="http://schemas.microsoft.com/office/drawing/2014/main" id="{8747E081-A98F-4DEF-89FF-F1CFEE154838}"/>
              </a:ext>
            </a:extLst>
          </p:cNvPr>
          <p:cNvSpPr>
            <a:spLocks noGrp="1"/>
          </p:cNvSpPr>
          <p:nvPr>
            <p:ph idx="1"/>
          </p:nvPr>
        </p:nvSpPr>
        <p:spPr/>
        <p:txBody>
          <a:bodyPr>
            <a:normAutofit lnSpcReduction="10000"/>
          </a:bodyPr>
          <a:lstStyle/>
          <a:p>
            <a:r>
              <a:rPr lang="en-US" b="1" dirty="0"/>
              <a:t>Camp David Summit</a:t>
            </a:r>
          </a:p>
          <a:p>
            <a:pPr lvl="1"/>
            <a:r>
              <a:rPr lang="en-US" dirty="0"/>
              <a:t>From 11 to 25 July 2000, the Middle East Peace Summit at Camp David was held between United States President Bill Clinton, Israeli Prime Minister Ehud Barak, and Palestinian Authority Chairman Yasser Arafat. The talks ultimately failed with each side blaming the other. There were four principal obstacles to agreement: territory, Jerusalem and the Temple Mount, refugees and the right of return, and Israeli security concerns. Disappointment at the situation over the summer led to a significant fracturing of the PLO as many Fatah factions abandoned it to join Hamas and Islamic Jihad.</a:t>
            </a:r>
          </a:p>
          <a:p>
            <a:pPr lvl="1"/>
            <a:endParaRPr lang="en-US" dirty="0"/>
          </a:p>
          <a:p>
            <a:pPr lvl="1"/>
            <a:endParaRPr lang="en-US" dirty="0"/>
          </a:p>
          <a:p>
            <a:pPr lvl="1"/>
            <a:r>
              <a:rPr lang="en-US" dirty="0"/>
              <a:t>On 13 September 2000, Yasser Arafat and the Palestinian Legislative Council postponed the planned unilateral declaration of an independent Palestinian state.</a:t>
            </a:r>
          </a:p>
          <a:p>
            <a:endParaRPr lang="en-US" dirty="0"/>
          </a:p>
        </p:txBody>
      </p:sp>
      <p:pic>
        <p:nvPicPr>
          <p:cNvPr id="9218" name="Picture 2" descr="Image result for bill clinton and camp david">
            <a:extLst>
              <a:ext uri="{FF2B5EF4-FFF2-40B4-BE49-F238E27FC236}">
                <a16:creationId xmlns:a16="http://schemas.microsoft.com/office/drawing/2014/main" id="{B455B6DC-2B21-41C5-B67A-9971D2454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616" y="188008"/>
            <a:ext cx="3048283" cy="1716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424C82-2B10-472E-9FA4-2C74652A3C01}"/>
              </a:ext>
            </a:extLst>
          </p:cNvPr>
          <p:cNvSpPr txBox="1"/>
          <p:nvPr/>
        </p:nvSpPr>
        <p:spPr>
          <a:xfrm>
            <a:off x="7581616" y="1905000"/>
            <a:ext cx="3181349" cy="338554"/>
          </a:xfrm>
          <a:prstGeom prst="rect">
            <a:avLst/>
          </a:prstGeom>
          <a:noFill/>
        </p:spPr>
        <p:txBody>
          <a:bodyPr wrap="square" rtlCol="0">
            <a:spAutoFit/>
          </a:bodyPr>
          <a:lstStyle/>
          <a:p>
            <a:r>
              <a:rPr lang="en-US" sz="800" dirty="0"/>
              <a:t>Then-Israeli Prime Minister Ehud Barak, left, with the then-President Bill</a:t>
            </a:r>
          </a:p>
        </p:txBody>
      </p:sp>
    </p:spTree>
    <p:extLst>
      <p:ext uri="{BB962C8B-B14F-4D97-AF65-F5344CB8AC3E}">
        <p14:creationId xmlns:p14="http://schemas.microsoft.com/office/powerpoint/2010/main" val="241602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32EE-CA43-47B2-99D8-EA60BC124DA3}"/>
              </a:ext>
            </a:extLst>
          </p:cNvPr>
          <p:cNvSpPr>
            <a:spLocks noGrp="1"/>
          </p:cNvSpPr>
          <p:nvPr>
            <p:ph type="title"/>
          </p:nvPr>
        </p:nvSpPr>
        <p:spPr/>
        <p:txBody>
          <a:bodyPr>
            <a:normAutofit fontScale="90000"/>
          </a:bodyPr>
          <a:lstStyle/>
          <a:p>
            <a:r>
              <a:rPr lang="en-US" dirty="0"/>
              <a:t>Yasser Arafat – head of the Palestine Liberation Organization (PLO) from 1969 to 2004 </a:t>
            </a:r>
          </a:p>
        </p:txBody>
      </p:sp>
      <p:sp>
        <p:nvSpPr>
          <p:cNvPr id="3" name="Content Placeholder 2">
            <a:extLst>
              <a:ext uri="{FF2B5EF4-FFF2-40B4-BE49-F238E27FC236}">
                <a16:creationId xmlns:a16="http://schemas.microsoft.com/office/drawing/2014/main" id="{DF6C928D-336B-4DA1-BEE9-8267FB268BEA}"/>
              </a:ext>
            </a:extLst>
          </p:cNvPr>
          <p:cNvSpPr>
            <a:spLocks noGrp="1"/>
          </p:cNvSpPr>
          <p:nvPr>
            <p:ph idx="1"/>
          </p:nvPr>
        </p:nvSpPr>
        <p:spPr>
          <a:xfrm>
            <a:off x="2589212" y="2133600"/>
            <a:ext cx="10136188" cy="4724400"/>
          </a:xfrm>
        </p:spPr>
        <p:txBody>
          <a:bodyPr>
            <a:normAutofit fontScale="77500" lnSpcReduction="20000"/>
          </a:bodyPr>
          <a:lstStyle/>
          <a:p>
            <a:endParaRPr lang="en-US" dirty="0"/>
          </a:p>
          <a:p>
            <a:r>
              <a:rPr lang="en-US" dirty="0"/>
              <a:t>Even the Chairman of the Palestinian Authority, Arafat himself, is not a "Palestinian". He was born in Egypt.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Israeli Prime Minister Yitzhak Rabin,</a:t>
            </a:r>
          </a:p>
          <a:p>
            <a:pPr marL="0" indent="0">
              <a:buNone/>
            </a:pPr>
            <a:r>
              <a:rPr lang="en-US" dirty="0"/>
              <a:t>			 U.S. President Bill Clinton, and Yasser Arafat </a:t>
            </a:r>
          </a:p>
          <a:p>
            <a:pPr marL="0" indent="0">
              <a:buNone/>
            </a:pPr>
            <a:r>
              <a:rPr lang="en-US" dirty="0"/>
              <a:t>			at the Oslo Accords signing ceremony on 13 September 1993</a:t>
            </a:r>
          </a:p>
        </p:txBody>
      </p:sp>
      <p:pic>
        <p:nvPicPr>
          <p:cNvPr id="1026" name="Picture 2" descr="https://upload.wikimedia.org/wikipedia/commons/f/f2/Bill_Clinton%2C_Yitzhak_Rabin%2C_Yasser_Arafat_at_the_White_House_1993-09-13.jpg">
            <a:extLst>
              <a:ext uri="{FF2B5EF4-FFF2-40B4-BE49-F238E27FC236}">
                <a16:creationId xmlns:a16="http://schemas.microsoft.com/office/drawing/2014/main" id="{C429EFC1-4AF8-4490-BD8C-C7CC93940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872" y="2693126"/>
            <a:ext cx="4314825" cy="294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5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36789"/>
            <a:ext cx="9144000" cy="7309450"/>
          </a:xfrm>
          <a:prstGeom prst="rect">
            <a:avLst/>
          </a:prstGeom>
        </p:spPr>
      </p:pic>
      <p:pic>
        <p:nvPicPr>
          <p:cNvPr id="17" name="Picture 16"/>
          <p:cNvPicPr>
            <a:picLocks noChangeAspect="1"/>
          </p:cNvPicPr>
          <p:nvPr/>
        </p:nvPicPr>
        <p:blipFill>
          <a:blip r:embed="rId4">
            <a:clrChange>
              <a:clrFrom>
                <a:srgbClr val="A349A4"/>
              </a:clrFrom>
              <a:clrTo>
                <a:srgbClr val="A349A4">
                  <a:alpha val="0"/>
                </a:srgbClr>
              </a:clrTo>
            </a:clrChange>
            <a:extLst>
              <a:ext uri="{28A0092B-C50C-407E-A947-70E740481C1C}">
                <a14:useLocalDpi xmlns:a14="http://schemas.microsoft.com/office/drawing/2010/main" val="0"/>
              </a:ext>
            </a:extLst>
          </a:blip>
          <a:stretch>
            <a:fillRect/>
          </a:stretch>
        </p:blipFill>
        <p:spPr>
          <a:xfrm>
            <a:off x="13674969" y="3772468"/>
            <a:ext cx="9144000" cy="1595925"/>
          </a:xfrm>
          <a:prstGeom prst="rect">
            <a:avLst/>
          </a:prstGeom>
        </p:spPr>
      </p:pic>
      <p:sp>
        <p:nvSpPr>
          <p:cNvPr id="9" name="Rectangle 8"/>
          <p:cNvSpPr/>
          <p:nvPr/>
        </p:nvSpPr>
        <p:spPr>
          <a:xfrm>
            <a:off x="17889867" y="3622837"/>
            <a:ext cx="5039633" cy="1107996"/>
          </a:xfrm>
          <a:prstGeom prst="rect">
            <a:avLst/>
          </a:prstGeom>
          <a:noFill/>
          <a:scene3d>
            <a:camera prst="orthographicFront">
              <a:rot lat="0" lon="0" rev="21480000"/>
            </a:camera>
            <a:lightRig rig="threePt" dir="t"/>
          </a:scene3d>
        </p:spPr>
        <p:txBody>
          <a:bodyPr wrap="square" lIns="91440" tIns="45720" rIns="91440" bIns="45720">
            <a:spAutoFit/>
          </a:bodyPr>
          <a:lstStyle/>
          <a:p>
            <a:pPr algn="ct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Questions?</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071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0000" fill="hold" nodeType="withEffect">
                                  <p:stCondLst>
                                    <p:cond delay="1000"/>
                                  </p:stCondLst>
                                  <p:childTnLst>
                                    <p:animMotion origin="layout" path="M 0 -3.33333E-6 L -0.99844 -0.00208 " pathEditMode="relative" rAng="0" ptsTypes="AA">
                                      <p:cBhvr>
                                        <p:cTn id="6" dur="4000" fill="hold"/>
                                        <p:tgtEl>
                                          <p:spTgt spid="17"/>
                                        </p:tgtEl>
                                        <p:attrNameLst>
                                          <p:attrName>ppt_x</p:attrName>
                                          <p:attrName>ppt_y</p:attrName>
                                        </p:attrNameLst>
                                      </p:cBhvr>
                                      <p:rCtr x="-49931" y="-116"/>
                                    </p:animMotion>
                                  </p:childTnLst>
                                </p:cTn>
                              </p:par>
                              <p:par>
                                <p:cTn id="7" presetID="42" presetClass="path" presetSubtype="0" decel="40000" fill="hold" grpId="0" nodeType="withEffect">
                                  <p:stCondLst>
                                    <p:cond delay="1000"/>
                                  </p:stCondLst>
                                  <p:childTnLst>
                                    <p:animMotion origin="layout" path="M 0 -3.33333E-6 L -0.99844 -0.00208 " pathEditMode="relative" rAng="0" ptsTypes="AA">
                                      <p:cBhvr>
                                        <p:cTn id="8" dur="4000" fill="hold"/>
                                        <p:tgtEl>
                                          <p:spTgt spid="9"/>
                                        </p:tgtEl>
                                        <p:attrNameLst>
                                          <p:attrName>ppt_x</p:attrName>
                                          <p:attrName>ppt_y</p:attrName>
                                        </p:attrNameLst>
                                      </p:cBhvr>
                                      <p:rCtr x="-4993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gregdavis.ca/share/timeline.png">
            <a:extLst>
              <a:ext uri="{FF2B5EF4-FFF2-40B4-BE49-F238E27FC236}">
                <a16:creationId xmlns:a16="http://schemas.microsoft.com/office/drawing/2014/main" id="{5CC31E3C-E736-496E-A534-4AC699BAB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503" y="1905000"/>
            <a:ext cx="8022647" cy="3088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F59DE-7DB4-4200-B1E4-B66A78D6F829}"/>
              </a:ext>
            </a:extLst>
          </p:cNvPr>
          <p:cNvSpPr>
            <a:spLocks noGrp="1"/>
          </p:cNvSpPr>
          <p:nvPr>
            <p:ph type="title"/>
          </p:nvPr>
        </p:nvSpPr>
        <p:spPr>
          <a:xfrm>
            <a:off x="649224" y="645106"/>
            <a:ext cx="3650279" cy="1259894"/>
          </a:xfrm>
        </p:spPr>
        <p:txBody>
          <a:bodyPr>
            <a:normAutofit/>
          </a:bodyPr>
          <a:lstStyle/>
          <a:p>
            <a:r>
              <a:rPr lang="en-US" dirty="0"/>
              <a:t>Timeline</a:t>
            </a:r>
          </a:p>
        </p:txBody>
      </p:sp>
      <p:sp>
        <p:nvSpPr>
          <p:cNvPr id="3" name="Content Placeholder 2">
            <a:extLst>
              <a:ext uri="{FF2B5EF4-FFF2-40B4-BE49-F238E27FC236}">
                <a16:creationId xmlns:a16="http://schemas.microsoft.com/office/drawing/2014/main" id="{3554172B-729E-40F9-9C41-FA5C328BCBBC}"/>
              </a:ext>
            </a:extLst>
          </p:cNvPr>
          <p:cNvSpPr>
            <a:spLocks noGrp="1"/>
          </p:cNvSpPr>
          <p:nvPr>
            <p:ph idx="1"/>
          </p:nvPr>
        </p:nvSpPr>
        <p:spPr>
          <a:xfrm>
            <a:off x="649225" y="2133600"/>
            <a:ext cx="3650278" cy="3759253"/>
          </a:xfrm>
        </p:spPr>
        <p:txBody>
          <a:bodyPr>
            <a:normAutofit/>
          </a:bodyPr>
          <a:lstStyle/>
          <a:p>
            <a:r>
              <a:rPr lang="en-US" dirty="0"/>
              <a:t>We discussed heavily the time during the end of the Roman empire to the middle of the Byzantine empire</a:t>
            </a:r>
          </a:p>
          <a:p>
            <a:endParaRPr lang="en-US" dirty="0"/>
          </a:p>
          <a:p>
            <a:r>
              <a:rPr lang="en-US" dirty="0"/>
              <a:t>We are now going to look at the end of the Ottoman empire to see where these Arabs and Muslims ended up and how they play a role in the Land of Israel</a:t>
            </a:r>
          </a:p>
        </p:txBody>
      </p:sp>
      <p:sp>
        <p:nvSpPr>
          <p:cNvPr id="8" name="Oval 7">
            <a:extLst>
              <a:ext uri="{FF2B5EF4-FFF2-40B4-BE49-F238E27FC236}">
                <a16:creationId xmlns:a16="http://schemas.microsoft.com/office/drawing/2014/main" id="{C84E6740-C420-4DA7-AA07-D3810D5094B9}"/>
              </a:ext>
            </a:extLst>
          </p:cNvPr>
          <p:cNvSpPr/>
          <p:nvPr/>
        </p:nvSpPr>
        <p:spPr>
          <a:xfrm>
            <a:off x="9147397" y="2466347"/>
            <a:ext cx="2986546" cy="2649940"/>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8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8428-692F-4B70-BC24-DBC114D441A4}"/>
              </a:ext>
            </a:extLst>
          </p:cNvPr>
          <p:cNvSpPr>
            <a:spLocks noGrp="1"/>
          </p:cNvSpPr>
          <p:nvPr>
            <p:ph type="title"/>
          </p:nvPr>
        </p:nvSpPr>
        <p:spPr/>
        <p:txBody>
          <a:bodyPr/>
          <a:lstStyle/>
          <a:p>
            <a:pPr algn="ctr"/>
            <a:r>
              <a:rPr lang="en-US" dirty="0"/>
              <a:t>The Area of Palestine</a:t>
            </a:r>
          </a:p>
        </p:txBody>
      </p:sp>
    </p:spTree>
    <p:extLst>
      <p:ext uri="{BB962C8B-B14F-4D97-AF65-F5344CB8AC3E}">
        <p14:creationId xmlns:p14="http://schemas.microsoft.com/office/powerpoint/2010/main" val="51163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alhistoryww.com/world_history/ancient/Images_Canaan/map_canaan.jpg">
            <a:extLst>
              <a:ext uri="{FF2B5EF4-FFF2-40B4-BE49-F238E27FC236}">
                <a16:creationId xmlns:a16="http://schemas.microsoft.com/office/drawing/2014/main" id="{18DE23CF-6EC0-4486-AFC8-E64ACF875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2" r="-1" b="-1"/>
          <a:stretch/>
        </p:blipFill>
        <p:spPr bwMode="auto">
          <a:xfrm>
            <a:off x="7736146" y="711199"/>
            <a:ext cx="3768466" cy="5419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BF184D-2A51-4FC3-8DBD-F9C47950F218}"/>
              </a:ext>
            </a:extLst>
          </p:cNvPr>
          <p:cNvSpPr>
            <a:spLocks noGrp="1"/>
          </p:cNvSpPr>
          <p:nvPr>
            <p:ph type="title"/>
          </p:nvPr>
        </p:nvSpPr>
        <p:spPr>
          <a:xfrm>
            <a:off x="2592926" y="624110"/>
            <a:ext cx="4790008" cy="1280890"/>
          </a:xfrm>
        </p:spPr>
        <p:txBody>
          <a:bodyPr>
            <a:normAutofit/>
          </a:bodyPr>
          <a:lstStyle/>
          <a:p>
            <a:r>
              <a:rPr lang="en-US" dirty="0"/>
              <a:t>The Jews –God chosen people</a:t>
            </a:r>
          </a:p>
        </p:txBody>
      </p:sp>
      <p:sp>
        <p:nvSpPr>
          <p:cNvPr id="3" name="Content Placeholder 2">
            <a:extLst>
              <a:ext uri="{FF2B5EF4-FFF2-40B4-BE49-F238E27FC236}">
                <a16:creationId xmlns:a16="http://schemas.microsoft.com/office/drawing/2014/main" id="{AF568760-568F-4691-939F-84BF1B2F98DE}"/>
              </a:ext>
            </a:extLst>
          </p:cNvPr>
          <p:cNvSpPr>
            <a:spLocks noGrp="1"/>
          </p:cNvSpPr>
          <p:nvPr>
            <p:ph idx="1"/>
          </p:nvPr>
        </p:nvSpPr>
        <p:spPr>
          <a:xfrm>
            <a:off x="2589213" y="2040467"/>
            <a:ext cx="4802188" cy="3870755"/>
          </a:xfrm>
        </p:spPr>
        <p:txBody>
          <a:bodyPr>
            <a:normAutofit/>
          </a:bodyPr>
          <a:lstStyle/>
          <a:p>
            <a:r>
              <a:rPr lang="en-US" dirty="0"/>
              <a:t>Land of Cannon Gen 11:31</a:t>
            </a:r>
          </a:p>
          <a:p>
            <a:pPr lvl="1"/>
            <a:r>
              <a:rPr lang="en-US" dirty="0"/>
              <a:t>Given to Abraham and his seed forever as an inheritance.  Gen 12:1</a:t>
            </a:r>
          </a:p>
          <a:p>
            <a:r>
              <a:rPr lang="en-US" dirty="0"/>
              <a:t>Israel is called Gods chosen people </a:t>
            </a:r>
            <a:r>
              <a:rPr lang="en-US" dirty="0" err="1"/>
              <a:t>Deut</a:t>
            </a:r>
            <a:r>
              <a:rPr lang="en-US" dirty="0"/>
              <a:t> 7:6, 14:2, Ps 33:12,</a:t>
            </a:r>
          </a:p>
        </p:txBody>
      </p:sp>
    </p:spTree>
    <p:extLst>
      <p:ext uri="{BB962C8B-B14F-4D97-AF65-F5344CB8AC3E}">
        <p14:creationId xmlns:p14="http://schemas.microsoft.com/office/powerpoint/2010/main" val="283016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B24AA06A-F1A5-4BB3-9486-9AE7A53B3F2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BDF97590-C600-44CB-9303-4A3679F5169E}"/>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A9BBE156-3FFA-4DC4-8468-35BD28DDC605}"/>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F7960DE5-3810-4B1E-B1E2-3BAFEA91EDD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359E957C-CE11-446F-8AA7-B3E98390B89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A3E9FE34-CA9E-4443-BEBF-D1B9A1C6C24D}"/>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4F39D814-8A48-4509-BDEB-826F1065915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8C6D08C0-8C49-4B87-9CF4-A1F08714FACF}"/>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308C612B-4C0D-4863-B9CD-F86ABAA1B2BC}"/>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600B1EC8-1B55-4390-A183-C33B5E2273BB}"/>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1790A225-91E1-4BE5-A801-5F1E32721C5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DFFC46A2-6BBF-47FD-BC17-5EE1DF7CB906}"/>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8CB9417F-98D9-4998-B00B-A5932E4C7D7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FA79AA3D-583E-4A1E-AF7E-CBD980F5963B}"/>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D80C9F17-A6B2-4A12-BC77-F84264A669F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949C9A53-ED97-44CE-BDD5-ED2489211608}"/>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0F9FDAE7-225B-4072-8907-6EAA06174457}"/>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9D49818B-8EA3-4B41-9783-EFE0C618C363}"/>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01903E65-D822-4457-B0A5-2F416822416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A5CF9DAB-75BF-43D9-B1E7-817D1FAA00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BB22916D-4BCF-4A4C-8714-A2564D34C369}"/>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4CD9F734-569E-44E7-BD53-6214E0F18C8F}"/>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7A5DAACB-2F42-40C8-BF6A-75B79299F90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D78E0F9-8568-4672-A22F-4ED5B1A96F5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050" name="Picture 2" descr="http://realhistoryww.com/world_history/ancient/Images_Canaan/map_kingdoms.jpg">
            <a:extLst>
              <a:ext uri="{FF2B5EF4-FFF2-40B4-BE49-F238E27FC236}">
                <a16:creationId xmlns:a16="http://schemas.microsoft.com/office/drawing/2014/main" id="{3C7F2090-522A-49B5-80DE-1B72618F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170"/>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206174-37E1-479A-82C5-66C09DBDE117}"/>
              </a:ext>
            </a:extLst>
          </p:cNvPr>
          <p:cNvSpPr>
            <a:spLocks noGrp="1"/>
          </p:cNvSpPr>
          <p:nvPr>
            <p:ph type="title"/>
          </p:nvPr>
        </p:nvSpPr>
        <p:spPr>
          <a:xfrm>
            <a:off x="6483096" y="624110"/>
            <a:ext cx="5021516" cy="1280890"/>
          </a:xfrm>
        </p:spPr>
        <p:txBody>
          <a:bodyPr>
            <a:normAutofit/>
          </a:bodyPr>
          <a:lstStyle/>
          <a:p>
            <a:r>
              <a:rPr lang="en-US" dirty="0"/>
              <a:t>Israel and the land</a:t>
            </a:r>
          </a:p>
        </p:txBody>
      </p:sp>
      <p:sp>
        <p:nvSpPr>
          <p:cNvPr id="3" name="Content Placeholder 2">
            <a:extLst>
              <a:ext uri="{FF2B5EF4-FFF2-40B4-BE49-F238E27FC236}">
                <a16:creationId xmlns:a16="http://schemas.microsoft.com/office/drawing/2014/main" id="{D90ABD4A-CFA9-43A1-94B7-0FCDF33621FC}"/>
              </a:ext>
            </a:extLst>
          </p:cNvPr>
          <p:cNvSpPr>
            <a:spLocks noGrp="1"/>
          </p:cNvSpPr>
          <p:nvPr>
            <p:ph idx="1"/>
          </p:nvPr>
        </p:nvSpPr>
        <p:spPr>
          <a:xfrm>
            <a:off x="6438191" y="2133600"/>
            <a:ext cx="5066419" cy="3777622"/>
          </a:xfrm>
        </p:spPr>
        <p:txBody>
          <a:bodyPr>
            <a:normAutofit lnSpcReduction="10000"/>
          </a:bodyPr>
          <a:lstStyle/>
          <a:p>
            <a:pPr>
              <a:lnSpc>
                <a:spcPct val="90000"/>
              </a:lnSpc>
            </a:pPr>
            <a:r>
              <a:rPr lang="en-US" sz="1700"/>
              <a:t>Always been at war with some group and unsettled</a:t>
            </a:r>
          </a:p>
          <a:p>
            <a:pPr>
              <a:lnSpc>
                <a:spcPct val="90000"/>
              </a:lnSpc>
            </a:pPr>
            <a:endParaRPr lang="en-US" sz="1700"/>
          </a:p>
          <a:p>
            <a:pPr>
              <a:lnSpc>
                <a:spcPct val="90000"/>
              </a:lnSpc>
            </a:pPr>
            <a:r>
              <a:rPr lang="en-US" sz="1700"/>
              <a:t>The land was split up before – they became two</a:t>
            </a:r>
          </a:p>
          <a:p>
            <a:pPr marL="0" indent="0">
              <a:lnSpc>
                <a:spcPct val="90000"/>
              </a:lnSpc>
              <a:buNone/>
            </a:pPr>
            <a:r>
              <a:rPr lang="en-US" sz="1700"/>
              <a:t>	 nations during the reign of King Jeroboam</a:t>
            </a:r>
          </a:p>
          <a:p>
            <a:pPr>
              <a:lnSpc>
                <a:spcPct val="90000"/>
              </a:lnSpc>
            </a:pPr>
            <a:endParaRPr lang="en-US" sz="1700"/>
          </a:p>
          <a:p>
            <a:pPr>
              <a:lnSpc>
                <a:spcPct val="90000"/>
              </a:lnSpc>
            </a:pPr>
            <a:r>
              <a:rPr lang="en-US" sz="1700"/>
              <a:t>Jerusalem destroyed in AD70</a:t>
            </a:r>
          </a:p>
          <a:p>
            <a:pPr lvl="1">
              <a:lnSpc>
                <a:spcPct val="90000"/>
              </a:lnSpc>
            </a:pPr>
            <a:r>
              <a:rPr lang="en-US" sz="1700"/>
              <a:t>Jews would be scattered </a:t>
            </a:r>
            <a:r>
              <a:rPr lang="en-US" sz="1700" err="1"/>
              <a:t>Eze</a:t>
            </a:r>
            <a:r>
              <a:rPr lang="en-US" sz="1700"/>
              <a:t> 6:8, 11:16</a:t>
            </a:r>
          </a:p>
          <a:p>
            <a:pPr>
              <a:lnSpc>
                <a:spcPct val="90000"/>
              </a:lnSpc>
            </a:pPr>
            <a:r>
              <a:rPr lang="en-US" sz="1700"/>
              <a:t>Jews would be gathered together to return to the land</a:t>
            </a:r>
          </a:p>
          <a:p>
            <a:pPr>
              <a:lnSpc>
                <a:spcPct val="90000"/>
              </a:lnSpc>
            </a:pPr>
            <a:endParaRPr lang="en-US" sz="1700"/>
          </a:p>
          <a:p>
            <a:pPr>
              <a:lnSpc>
                <a:spcPct val="90000"/>
              </a:lnSpc>
            </a:pPr>
            <a:endParaRPr lang="en-US" sz="1700"/>
          </a:p>
        </p:txBody>
      </p:sp>
    </p:spTree>
    <p:extLst>
      <p:ext uri="{BB962C8B-B14F-4D97-AF65-F5344CB8AC3E}">
        <p14:creationId xmlns:p14="http://schemas.microsoft.com/office/powerpoint/2010/main" val="108451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generated with very high confidence">
            <a:extLst>
              <a:ext uri="{FF2B5EF4-FFF2-40B4-BE49-F238E27FC236}">
                <a16:creationId xmlns:a16="http://schemas.microsoft.com/office/drawing/2014/main" id="{CD0C3285-E47C-44F1-8C29-4FF790062BC7}"/>
              </a:ext>
            </a:extLst>
          </p:cNvPr>
          <p:cNvPicPr>
            <a:picLocks noChangeAspect="1"/>
          </p:cNvPicPr>
          <p:nvPr/>
        </p:nvPicPr>
        <p:blipFill rotWithShape="1">
          <a:blip r:embed="rId2"/>
          <a:srcRect t="29" r="-1" b="6052"/>
          <a:stretch/>
        </p:blipFill>
        <p:spPr>
          <a:xfrm>
            <a:off x="6091916" y="645106"/>
            <a:ext cx="5451627" cy="5247747"/>
          </a:xfrm>
          <a:prstGeom prst="rect">
            <a:avLst/>
          </a:prstGeom>
        </p:spPr>
      </p:pic>
      <p:sp>
        <p:nvSpPr>
          <p:cNvPr id="2" name="Title 1">
            <a:extLst>
              <a:ext uri="{FF2B5EF4-FFF2-40B4-BE49-F238E27FC236}">
                <a16:creationId xmlns:a16="http://schemas.microsoft.com/office/drawing/2014/main" id="{22620E6C-2A87-4E17-8B99-CFBEB40E83D4}"/>
              </a:ext>
            </a:extLst>
          </p:cNvPr>
          <p:cNvSpPr>
            <a:spLocks noGrp="1"/>
          </p:cNvSpPr>
          <p:nvPr>
            <p:ph type="title"/>
          </p:nvPr>
        </p:nvSpPr>
        <p:spPr>
          <a:xfrm>
            <a:off x="1687669" y="624110"/>
            <a:ext cx="4137059" cy="1280890"/>
          </a:xfrm>
        </p:spPr>
        <p:txBody>
          <a:bodyPr>
            <a:normAutofit/>
          </a:bodyPr>
          <a:lstStyle/>
          <a:p>
            <a:r>
              <a:rPr lang="en-US" sz="3200"/>
              <a:t>The land and the history</a:t>
            </a:r>
          </a:p>
        </p:txBody>
      </p:sp>
      <p:sp>
        <p:nvSpPr>
          <p:cNvPr id="3" name="Content Placeholder 2">
            <a:extLst>
              <a:ext uri="{FF2B5EF4-FFF2-40B4-BE49-F238E27FC236}">
                <a16:creationId xmlns:a16="http://schemas.microsoft.com/office/drawing/2014/main" id="{09546BFF-54A5-48DB-B0F6-9D874DA30370}"/>
              </a:ext>
            </a:extLst>
          </p:cNvPr>
          <p:cNvSpPr>
            <a:spLocks noGrp="1"/>
          </p:cNvSpPr>
          <p:nvPr>
            <p:ph idx="1"/>
          </p:nvPr>
        </p:nvSpPr>
        <p:spPr>
          <a:xfrm>
            <a:off x="1683956" y="2133600"/>
            <a:ext cx="4140772" cy="3777622"/>
          </a:xfrm>
        </p:spPr>
        <p:txBody>
          <a:bodyPr>
            <a:normAutofit/>
          </a:bodyPr>
          <a:lstStyle/>
          <a:p>
            <a:r>
              <a:rPr lang="en-US" sz="1600">
                <a:solidFill>
                  <a:srgbClr val="000000"/>
                </a:solidFill>
              </a:rPr>
              <a:t>Palestine was made up of</a:t>
            </a:r>
          </a:p>
          <a:p>
            <a:pPr marL="0" indent="0">
              <a:buNone/>
            </a:pPr>
            <a:r>
              <a:rPr lang="en-US" sz="1600">
                <a:solidFill>
                  <a:srgbClr val="000000"/>
                </a:solidFill>
              </a:rPr>
              <a:t>	Both Israel and modern </a:t>
            </a:r>
          </a:p>
          <a:p>
            <a:pPr marL="0" indent="0">
              <a:buNone/>
            </a:pPr>
            <a:r>
              <a:rPr lang="en-US" sz="1600">
                <a:solidFill>
                  <a:srgbClr val="000000"/>
                </a:solidFill>
              </a:rPr>
              <a:t>	day Jordon</a:t>
            </a:r>
          </a:p>
          <a:p>
            <a:pPr marL="0" indent="0">
              <a:buNone/>
            </a:pPr>
            <a:endParaRPr lang="en-US" sz="1600">
              <a:solidFill>
                <a:srgbClr val="000000"/>
              </a:solidFill>
            </a:endParaRPr>
          </a:p>
          <a:p>
            <a:r>
              <a:rPr lang="en-US" sz="1600">
                <a:solidFill>
                  <a:srgbClr val="000000"/>
                </a:solidFill>
              </a:rPr>
              <a:t>Was under the ottoman empire</a:t>
            </a:r>
          </a:p>
          <a:p>
            <a:pPr marL="0" indent="0">
              <a:buNone/>
            </a:pPr>
            <a:r>
              <a:rPr lang="en-US" sz="1600">
                <a:solidFill>
                  <a:srgbClr val="000000"/>
                </a:solidFill>
              </a:rPr>
              <a:t>	Until 1917 when the Balfour declaration</a:t>
            </a:r>
          </a:p>
          <a:p>
            <a:pPr marL="0" indent="0">
              <a:buNone/>
            </a:pPr>
            <a:r>
              <a:rPr lang="en-US" sz="1600">
                <a:solidFill>
                  <a:srgbClr val="000000"/>
                </a:solidFill>
              </a:rPr>
              <a:t>	was established making Palestine a</a:t>
            </a:r>
          </a:p>
          <a:p>
            <a:pPr marL="0" indent="0">
              <a:buNone/>
            </a:pPr>
            <a:r>
              <a:rPr lang="en-US" sz="1600">
                <a:solidFill>
                  <a:srgbClr val="000000"/>
                </a:solidFill>
              </a:rPr>
              <a:t>	 home for the Jews</a:t>
            </a:r>
          </a:p>
        </p:txBody>
      </p:sp>
    </p:spTree>
    <p:extLst>
      <p:ext uri="{BB962C8B-B14F-4D97-AF65-F5344CB8AC3E}">
        <p14:creationId xmlns:p14="http://schemas.microsoft.com/office/powerpoint/2010/main" val="280908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6" name="Group 75">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7" name="Freeform 11">
              <a:extLst>
                <a:ext uri="{FF2B5EF4-FFF2-40B4-BE49-F238E27FC236}">
                  <a16:creationId xmlns:a16="http://schemas.microsoft.com/office/drawing/2014/main" id="{B24AA06A-F1A5-4BB3-9486-9AE7A53B3F2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BDF97590-C600-44CB-9303-4A3679F5169E}"/>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9" name="Freeform 13">
              <a:extLst>
                <a:ext uri="{FF2B5EF4-FFF2-40B4-BE49-F238E27FC236}">
                  <a16:creationId xmlns:a16="http://schemas.microsoft.com/office/drawing/2014/main" id="{A9BBE156-3FFA-4DC4-8468-35BD28DDC605}"/>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0" name="Freeform 14">
              <a:extLst>
                <a:ext uri="{FF2B5EF4-FFF2-40B4-BE49-F238E27FC236}">
                  <a16:creationId xmlns:a16="http://schemas.microsoft.com/office/drawing/2014/main" id="{F7960DE5-3810-4B1E-B1E2-3BAFEA91EDD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 name="Freeform 15">
              <a:extLst>
                <a:ext uri="{FF2B5EF4-FFF2-40B4-BE49-F238E27FC236}">
                  <a16:creationId xmlns:a16="http://schemas.microsoft.com/office/drawing/2014/main" id="{359E957C-CE11-446F-8AA7-B3E98390B89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2" name="Freeform 16">
              <a:extLst>
                <a:ext uri="{FF2B5EF4-FFF2-40B4-BE49-F238E27FC236}">
                  <a16:creationId xmlns:a16="http://schemas.microsoft.com/office/drawing/2014/main" id="{A3E9FE34-CA9E-4443-BEBF-D1B9A1C6C24D}"/>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3" name="Freeform 17">
              <a:extLst>
                <a:ext uri="{FF2B5EF4-FFF2-40B4-BE49-F238E27FC236}">
                  <a16:creationId xmlns:a16="http://schemas.microsoft.com/office/drawing/2014/main" id="{4F39D814-8A48-4509-BDEB-826F1065915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4" name="Freeform 18">
              <a:extLst>
                <a:ext uri="{FF2B5EF4-FFF2-40B4-BE49-F238E27FC236}">
                  <a16:creationId xmlns:a16="http://schemas.microsoft.com/office/drawing/2014/main" id="{8C6D08C0-8C49-4B87-9CF4-A1F08714FACF}"/>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5" name="Freeform 19">
              <a:extLst>
                <a:ext uri="{FF2B5EF4-FFF2-40B4-BE49-F238E27FC236}">
                  <a16:creationId xmlns:a16="http://schemas.microsoft.com/office/drawing/2014/main" id="{308C612B-4C0D-4863-B9CD-F86ABAA1B2BC}"/>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6" name="Freeform 20">
              <a:extLst>
                <a:ext uri="{FF2B5EF4-FFF2-40B4-BE49-F238E27FC236}">
                  <a16:creationId xmlns:a16="http://schemas.microsoft.com/office/drawing/2014/main" id="{600B1EC8-1B55-4390-A183-C33B5E2273BB}"/>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7" name="Freeform 21">
              <a:extLst>
                <a:ext uri="{FF2B5EF4-FFF2-40B4-BE49-F238E27FC236}">
                  <a16:creationId xmlns:a16="http://schemas.microsoft.com/office/drawing/2014/main" id="{1790A225-91E1-4BE5-A801-5F1E32721C5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8" name="Freeform 22">
              <a:extLst>
                <a:ext uri="{FF2B5EF4-FFF2-40B4-BE49-F238E27FC236}">
                  <a16:creationId xmlns:a16="http://schemas.microsoft.com/office/drawing/2014/main" id="{DFFC46A2-6BBF-47FD-BC17-5EE1DF7CB906}"/>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89">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1" name="Freeform 27">
              <a:extLst>
                <a:ext uri="{FF2B5EF4-FFF2-40B4-BE49-F238E27FC236}">
                  <a16:creationId xmlns:a16="http://schemas.microsoft.com/office/drawing/2014/main" id="{8CB9417F-98D9-4998-B00B-A5932E4C7D7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2" name="Freeform 28">
              <a:extLst>
                <a:ext uri="{FF2B5EF4-FFF2-40B4-BE49-F238E27FC236}">
                  <a16:creationId xmlns:a16="http://schemas.microsoft.com/office/drawing/2014/main" id="{FA79AA3D-583E-4A1E-AF7E-CBD980F5963B}"/>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3" name="Freeform 29">
              <a:extLst>
                <a:ext uri="{FF2B5EF4-FFF2-40B4-BE49-F238E27FC236}">
                  <a16:creationId xmlns:a16="http://schemas.microsoft.com/office/drawing/2014/main" id="{D80C9F17-A6B2-4A12-BC77-F84264A669F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4" name="Freeform 30">
              <a:extLst>
                <a:ext uri="{FF2B5EF4-FFF2-40B4-BE49-F238E27FC236}">
                  <a16:creationId xmlns:a16="http://schemas.microsoft.com/office/drawing/2014/main" id="{949C9A53-ED97-44CE-BDD5-ED2489211608}"/>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5" name="Freeform 31">
              <a:extLst>
                <a:ext uri="{FF2B5EF4-FFF2-40B4-BE49-F238E27FC236}">
                  <a16:creationId xmlns:a16="http://schemas.microsoft.com/office/drawing/2014/main" id="{0F9FDAE7-225B-4072-8907-6EAA06174457}"/>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6" name="Freeform 32">
              <a:extLst>
                <a:ext uri="{FF2B5EF4-FFF2-40B4-BE49-F238E27FC236}">
                  <a16:creationId xmlns:a16="http://schemas.microsoft.com/office/drawing/2014/main" id="{9D49818B-8EA3-4B41-9783-EFE0C618C363}"/>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7" name="Freeform 33">
              <a:extLst>
                <a:ext uri="{FF2B5EF4-FFF2-40B4-BE49-F238E27FC236}">
                  <a16:creationId xmlns:a16="http://schemas.microsoft.com/office/drawing/2014/main" id="{01903E65-D822-4457-B0A5-2F416822416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8" name="Freeform 34">
              <a:extLst>
                <a:ext uri="{FF2B5EF4-FFF2-40B4-BE49-F238E27FC236}">
                  <a16:creationId xmlns:a16="http://schemas.microsoft.com/office/drawing/2014/main" id="{A5CF9DAB-75BF-43D9-B1E7-817D1FAA00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9" name="Freeform 35">
              <a:extLst>
                <a:ext uri="{FF2B5EF4-FFF2-40B4-BE49-F238E27FC236}">
                  <a16:creationId xmlns:a16="http://schemas.microsoft.com/office/drawing/2014/main" id="{BB22916D-4BCF-4A4C-8714-A2564D34C369}"/>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0" name="Freeform 36">
              <a:extLst>
                <a:ext uri="{FF2B5EF4-FFF2-40B4-BE49-F238E27FC236}">
                  <a16:creationId xmlns:a16="http://schemas.microsoft.com/office/drawing/2014/main" id="{4CD9F734-569E-44E7-BD53-6214E0F18C8F}"/>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1" name="Freeform 37">
              <a:extLst>
                <a:ext uri="{FF2B5EF4-FFF2-40B4-BE49-F238E27FC236}">
                  <a16:creationId xmlns:a16="http://schemas.microsoft.com/office/drawing/2014/main" id="{7A5DAACB-2F42-40C8-BF6A-75B79299F90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2" name="Freeform 38">
              <a:extLst>
                <a:ext uri="{FF2B5EF4-FFF2-40B4-BE49-F238E27FC236}">
                  <a16:creationId xmlns:a16="http://schemas.microsoft.com/office/drawing/2014/main" id="{AD78E0F9-8568-4672-A22F-4ED5B1A96F5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 name="Rectangle 103">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077" name="Picture 2" descr="Balfour declaration unmarked.jpg">
            <a:extLst>
              <a:ext uri="{FF2B5EF4-FFF2-40B4-BE49-F238E27FC236}">
                <a16:creationId xmlns:a16="http://schemas.microsoft.com/office/drawing/2014/main" id="{A9766426-F81F-4FCB-BD25-F56A1BCB6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5" r="4714"/>
          <a:stretch/>
        </p:blipFill>
        <p:spPr bwMode="auto">
          <a:xfrm>
            <a:off x="-1555" y="1731"/>
            <a:ext cx="48163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0AEFF0-EAD6-4458-B536-4ECE9537D552}"/>
              </a:ext>
            </a:extLst>
          </p:cNvPr>
          <p:cNvSpPr>
            <a:spLocks noGrp="1"/>
          </p:cNvSpPr>
          <p:nvPr>
            <p:ph type="title"/>
          </p:nvPr>
        </p:nvSpPr>
        <p:spPr>
          <a:xfrm>
            <a:off x="6483096" y="624110"/>
            <a:ext cx="5021516" cy="1280890"/>
          </a:xfrm>
        </p:spPr>
        <p:txBody>
          <a:bodyPr>
            <a:normAutofit/>
          </a:bodyPr>
          <a:lstStyle/>
          <a:p>
            <a:r>
              <a:rPr lang="en-US" dirty="0"/>
              <a:t>What was the Balfour declaration of 1917?</a:t>
            </a:r>
          </a:p>
        </p:txBody>
      </p:sp>
      <p:sp>
        <p:nvSpPr>
          <p:cNvPr id="3079" name="Content Placeholder 3078"/>
          <p:cNvSpPr>
            <a:spLocks noGrp="1"/>
          </p:cNvSpPr>
          <p:nvPr>
            <p:ph idx="1"/>
          </p:nvPr>
        </p:nvSpPr>
        <p:spPr>
          <a:xfrm>
            <a:off x="6438191" y="2133600"/>
            <a:ext cx="5066419" cy="3777622"/>
          </a:xfrm>
        </p:spPr>
        <p:txBody>
          <a:bodyPr>
            <a:normAutofit fontScale="92500" lnSpcReduction="10000"/>
          </a:bodyPr>
          <a:lstStyle/>
          <a:p>
            <a:r>
              <a:rPr lang="en-US" dirty="0"/>
              <a:t>Although the document allocated for a Jewish state it really was only worth the paper it was written on.</a:t>
            </a:r>
          </a:p>
          <a:p>
            <a:pPr lvl="1"/>
            <a:r>
              <a:rPr lang="en-US" dirty="0"/>
              <a:t>Notice the phase “…view with favor”</a:t>
            </a:r>
          </a:p>
          <a:p>
            <a:r>
              <a:rPr lang="en-US" dirty="0"/>
              <a:t>Lord Balfour was a Protestant Christian and this made it easy for him to see the importance of a Jewish presence in Palestine.</a:t>
            </a:r>
          </a:p>
          <a:p>
            <a:r>
              <a:rPr lang="en-US" dirty="0"/>
              <a:t>Anti Semitism within the </a:t>
            </a:r>
            <a:r>
              <a:rPr lang="en-US" dirty="0" err="1"/>
              <a:t>Governement</a:t>
            </a:r>
            <a:r>
              <a:rPr lang="en-US" dirty="0"/>
              <a:t> actually helped to get  this passed.</a:t>
            </a:r>
          </a:p>
          <a:p>
            <a:pPr lvl="1"/>
            <a:r>
              <a:rPr lang="en-US" dirty="0"/>
              <a:t>The British felt if they kept control of Palestine but gave some Zionist freedom to return to Palestine they would somehow keep control the Zionist movement.</a:t>
            </a:r>
          </a:p>
        </p:txBody>
      </p:sp>
      <p:sp>
        <p:nvSpPr>
          <p:cNvPr id="3" name="Rectangle 2">
            <a:extLst>
              <a:ext uri="{FF2B5EF4-FFF2-40B4-BE49-F238E27FC236}">
                <a16:creationId xmlns:a16="http://schemas.microsoft.com/office/drawing/2014/main" id="{50A8A5F7-5E75-4A67-A9CE-DD59F9171B12}"/>
              </a:ext>
            </a:extLst>
          </p:cNvPr>
          <p:cNvSpPr/>
          <p:nvPr/>
        </p:nvSpPr>
        <p:spPr>
          <a:xfrm>
            <a:off x="5993354" y="5803467"/>
            <a:ext cx="6096000" cy="923330"/>
          </a:xfrm>
          <a:prstGeom prst="rect">
            <a:avLst/>
          </a:prstGeom>
        </p:spPr>
        <p:txBody>
          <a:bodyPr>
            <a:spAutoFit/>
          </a:bodyPr>
          <a:lstStyle/>
          <a:p>
            <a:r>
              <a:rPr lang="en-US" dirty="0">
                <a:hlinkClick r:id="rId3"/>
              </a:rPr>
              <a:t>http://www.aljazeera.com/indepth/features/2017/10/100-years-balfour-declaration-explained-171028055805843.html</a:t>
            </a:r>
            <a:endParaRPr lang="en-US" dirty="0"/>
          </a:p>
        </p:txBody>
      </p:sp>
    </p:spTree>
    <p:extLst>
      <p:ext uri="{BB962C8B-B14F-4D97-AF65-F5344CB8AC3E}">
        <p14:creationId xmlns:p14="http://schemas.microsoft.com/office/powerpoint/2010/main" val="249943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CD74B-9CE8-4F20-A3E4-A22A7F0360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C44665-BECF-4482-A00C-E4BE2A87DC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0398C1D-D011-4BA8-AC81-E829677B8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856C32C0-1A37-4809-81ED-B44A4AE54379}"/>
              </a:ext>
            </a:extLst>
          </p:cNvPr>
          <p:cNvSpPr>
            <a:spLocks noGrp="1"/>
          </p:cNvSpPr>
          <p:nvPr>
            <p:ph type="title"/>
          </p:nvPr>
        </p:nvSpPr>
        <p:spPr>
          <a:xfrm>
            <a:off x="1794897" y="624110"/>
            <a:ext cx="9712998" cy="1280890"/>
          </a:xfrm>
        </p:spPr>
        <p:txBody>
          <a:bodyPr>
            <a:normAutofit/>
          </a:bodyPr>
          <a:lstStyle/>
          <a:p>
            <a:r>
              <a:rPr lang="en-US" dirty="0"/>
              <a:t>Key words to know</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805233930"/>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1906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5928</TotalTime>
  <Words>878</Words>
  <Application>Microsoft Office PowerPoint</Application>
  <PresentationFormat>Widescreen</PresentationFormat>
  <Paragraphs>171</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Wisp</vt:lpstr>
      <vt:lpstr>Israel Through Palestinian eyes Pt 2</vt:lpstr>
      <vt:lpstr>Words to remember</vt:lpstr>
      <vt:lpstr>Timeline</vt:lpstr>
      <vt:lpstr>The Area of Palestine</vt:lpstr>
      <vt:lpstr>The Jews –God chosen people</vt:lpstr>
      <vt:lpstr>Israel and the land</vt:lpstr>
      <vt:lpstr>The land and the history</vt:lpstr>
      <vt:lpstr>What was the Balfour declaration of 1917?</vt:lpstr>
      <vt:lpstr>Key words to know</vt:lpstr>
      <vt:lpstr>Religions in Israel</vt:lpstr>
      <vt:lpstr>1917-1947 British mandate split into Palestine and Transjordan</vt:lpstr>
      <vt:lpstr>UN resolution 181- United Nation partition plan</vt:lpstr>
      <vt:lpstr>1948 – Israel becomes a nation</vt:lpstr>
      <vt:lpstr>Killings and massacres during the 1948 Palestine war </vt:lpstr>
      <vt:lpstr>UN resolution 194</vt:lpstr>
      <vt:lpstr>1967 – The six day War</vt:lpstr>
      <vt:lpstr>How was the land split up?</vt:lpstr>
      <vt:lpstr>Israel building settlements surrounding Palestinian villages in the west bank</vt:lpstr>
      <vt:lpstr>How was the land split up?</vt:lpstr>
      <vt:lpstr>How was the land split up?</vt:lpstr>
      <vt:lpstr>How was the land  split up?</vt:lpstr>
      <vt:lpstr>The first Intifada 1987-1993</vt:lpstr>
      <vt:lpstr>Oslo Accord - 1993</vt:lpstr>
      <vt:lpstr>The Second Intifada 2000-2005</vt:lpstr>
      <vt:lpstr>Camp David Summit</vt:lpstr>
      <vt:lpstr>Yasser Arafat – head of the Palestine Liberation Organization (PLO) from 1969 to 2004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Palestinian eyes</dc:title>
  <dc:creator>jared keyes</dc:creator>
  <cp:lastModifiedBy>jared keyes</cp:lastModifiedBy>
  <cp:revision>139</cp:revision>
  <dcterms:created xsi:type="dcterms:W3CDTF">2017-10-08T00:43:35Z</dcterms:created>
  <dcterms:modified xsi:type="dcterms:W3CDTF">2018-02-07T02:52:41Z</dcterms:modified>
</cp:coreProperties>
</file>