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2"/>
  </p:notesMasterIdLst>
  <p:sldIdLst>
    <p:sldId id="256" r:id="rId2"/>
    <p:sldId id="372" r:id="rId3"/>
    <p:sldId id="371" r:id="rId4"/>
    <p:sldId id="367" r:id="rId5"/>
    <p:sldId id="369" r:id="rId6"/>
    <p:sldId id="322" r:id="rId7"/>
    <p:sldId id="321"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8"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89" autoAdjust="0"/>
  </p:normalViewPr>
  <p:slideViewPr>
    <p:cSldViewPr snapToGrid="0">
      <p:cViewPr varScale="1">
        <p:scale>
          <a:sx n="84" d="100"/>
          <a:sy n="84" d="100"/>
        </p:scale>
        <p:origin x="4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F9CBC-E0C3-4FF6-AFA7-FD73B13DB80E}" type="doc">
      <dgm:prSet loTypeId="urn:microsoft.com/office/officeart/2016/7/layout/LinearArrowProcessNumbered" loCatId="process" qsTypeId="urn:microsoft.com/office/officeart/2005/8/quickstyle/simple3" qsCatId="simple" csTypeId="urn:microsoft.com/office/officeart/2005/8/colors/accent6_2" csCatId="accent6" phldr="1"/>
      <dgm:spPr/>
      <dgm:t>
        <a:bodyPr/>
        <a:lstStyle/>
        <a:p>
          <a:endParaRPr lang="en-US"/>
        </a:p>
      </dgm:t>
    </dgm:pt>
    <dgm:pt modelId="{38E9D6D7-68A5-4BE3-A703-0881D09535D7}">
      <dgm:prSet/>
      <dgm:spPr/>
      <dgm:t>
        <a:bodyPr/>
        <a:lstStyle/>
        <a:p>
          <a:r>
            <a:rPr lang="en-US"/>
            <a:t>The details of the head of the locust</a:t>
          </a:r>
        </a:p>
      </dgm:t>
    </dgm:pt>
    <dgm:pt modelId="{0298994C-C867-421E-A441-B4EC2C7B3CCE}" type="parTrans" cxnId="{2D414C49-BC2B-42DD-A2A2-33076B30CB11}">
      <dgm:prSet/>
      <dgm:spPr/>
      <dgm:t>
        <a:bodyPr/>
        <a:lstStyle/>
        <a:p>
          <a:endParaRPr lang="en-US"/>
        </a:p>
      </dgm:t>
    </dgm:pt>
    <dgm:pt modelId="{8C61E206-3E9D-4676-B984-BC53D4F61966}" type="sibTrans" cxnId="{2D414C49-BC2B-42DD-A2A2-33076B30CB11}">
      <dgm:prSet phldrT="1"/>
      <dgm:spPr/>
      <dgm:t>
        <a:bodyPr/>
        <a:lstStyle/>
        <a:p>
          <a:r>
            <a:rPr lang="en-US"/>
            <a:t>1</a:t>
          </a:r>
        </a:p>
      </dgm:t>
    </dgm:pt>
    <dgm:pt modelId="{C458B918-6544-4647-8065-37D35DC20C3A}">
      <dgm:prSet/>
      <dgm:spPr/>
      <dgm:t>
        <a:bodyPr/>
        <a:lstStyle/>
        <a:p>
          <a:r>
            <a:rPr lang="en-US"/>
            <a:t>The details of the horses</a:t>
          </a:r>
        </a:p>
      </dgm:t>
    </dgm:pt>
    <dgm:pt modelId="{1E05159A-D4B7-4865-B3C8-E521C36A51C0}" type="parTrans" cxnId="{8082F3F1-DC10-436E-A0D9-1C38F4607DF4}">
      <dgm:prSet/>
      <dgm:spPr/>
      <dgm:t>
        <a:bodyPr/>
        <a:lstStyle/>
        <a:p>
          <a:endParaRPr lang="en-US"/>
        </a:p>
      </dgm:t>
    </dgm:pt>
    <dgm:pt modelId="{E55B61FF-89E5-4A6D-A660-5CA4B8968D03}" type="sibTrans" cxnId="{8082F3F1-DC10-436E-A0D9-1C38F4607DF4}">
      <dgm:prSet phldrT="2"/>
      <dgm:spPr/>
      <dgm:t>
        <a:bodyPr/>
        <a:lstStyle/>
        <a:p>
          <a:r>
            <a:rPr lang="en-US"/>
            <a:t>2</a:t>
          </a:r>
        </a:p>
      </dgm:t>
    </dgm:pt>
    <dgm:pt modelId="{8EB69F5E-6C9D-4140-8AAA-D0470AB504B8}">
      <dgm:prSet/>
      <dgm:spPr/>
      <dgm:t>
        <a:bodyPr/>
        <a:lstStyle/>
        <a:p>
          <a:r>
            <a:rPr lang="en-US" dirty="0"/>
            <a:t>The details of their hair  </a:t>
          </a:r>
        </a:p>
      </dgm:t>
    </dgm:pt>
    <dgm:pt modelId="{F790900A-517F-4151-B71D-0EA4CA673648}" type="parTrans" cxnId="{A06BDE1A-A06D-4F98-BE38-AF1134D30AC4}">
      <dgm:prSet/>
      <dgm:spPr/>
      <dgm:t>
        <a:bodyPr/>
        <a:lstStyle/>
        <a:p>
          <a:endParaRPr lang="en-US"/>
        </a:p>
      </dgm:t>
    </dgm:pt>
    <dgm:pt modelId="{A00DC2BF-14B0-4375-9A36-E982AFDB159D}" type="sibTrans" cxnId="{A06BDE1A-A06D-4F98-BE38-AF1134D30AC4}">
      <dgm:prSet phldrT="3"/>
      <dgm:spPr/>
      <dgm:t>
        <a:bodyPr/>
        <a:lstStyle/>
        <a:p>
          <a:r>
            <a:rPr lang="en-US"/>
            <a:t>3</a:t>
          </a:r>
        </a:p>
      </dgm:t>
    </dgm:pt>
    <dgm:pt modelId="{969F2D60-3BB2-4956-B050-B164E1A26FA7}">
      <dgm:prSet/>
      <dgm:spPr/>
      <dgm:t>
        <a:bodyPr/>
        <a:lstStyle/>
        <a:p>
          <a:r>
            <a:rPr lang="en-US"/>
            <a:t>The details of turban</a:t>
          </a:r>
        </a:p>
      </dgm:t>
    </dgm:pt>
    <dgm:pt modelId="{DCFA08F7-6DF7-4143-89A8-16BCBB2A3A26}" type="parTrans" cxnId="{859E528F-F49B-4739-BA91-FD318E62B5CE}">
      <dgm:prSet/>
      <dgm:spPr/>
      <dgm:t>
        <a:bodyPr/>
        <a:lstStyle/>
        <a:p>
          <a:endParaRPr lang="en-US"/>
        </a:p>
      </dgm:t>
    </dgm:pt>
    <dgm:pt modelId="{40EFE264-6AE0-4AAD-9BF7-438BC37F925D}" type="sibTrans" cxnId="{859E528F-F49B-4739-BA91-FD318E62B5CE}">
      <dgm:prSet phldrT="4"/>
      <dgm:spPr/>
      <dgm:t>
        <a:bodyPr/>
        <a:lstStyle/>
        <a:p>
          <a:r>
            <a:rPr lang="en-US"/>
            <a:t>4</a:t>
          </a:r>
        </a:p>
      </dgm:t>
    </dgm:pt>
    <dgm:pt modelId="{77531D3E-A603-4038-951E-3C2C6D4E39A6}">
      <dgm:prSet/>
      <dgm:spPr/>
      <dgm:t>
        <a:bodyPr/>
        <a:lstStyle/>
        <a:p>
          <a:r>
            <a:rPr lang="en-US" dirty="0"/>
            <a:t>The details of their empire</a:t>
          </a:r>
        </a:p>
      </dgm:t>
    </dgm:pt>
    <dgm:pt modelId="{1F496714-A2AF-4719-B9CC-7A062E108D8F}" type="parTrans" cxnId="{129BB54D-92D5-4406-98D8-8E63D3DA4C7C}">
      <dgm:prSet/>
      <dgm:spPr/>
      <dgm:t>
        <a:bodyPr/>
        <a:lstStyle/>
        <a:p>
          <a:endParaRPr lang="en-US"/>
        </a:p>
      </dgm:t>
    </dgm:pt>
    <dgm:pt modelId="{08C4DEAC-1C56-405D-A05D-5D3CC320DDD1}" type="sibTrans" cxnId="{129BB54D-92D5-4406-98D8-8E63D3DA4C7C}">
      <dgm:prSet phldrT="5"/>
      <dgm:spPr/>
      <dgm:t>
        <a:bodyPr/>
        <a:lstStyle/>
        <a:p>
          <a:r>
            <a:rPr lang="en-US"/>
            <a:t>5</a:t>
          </a:r>
        </a:p>
      </dgm:t>
    </dgm:pt>
    <dgm:pt modelId="{AB31C4FE-0EA8-46F5-B5E7-EF57B43D2A3A}">
      <dgm:prSet/>
      <dgm:spPr/>
      <dgm:t>
        <a:bodyPr/>
        <a:lstStyle/>
        <a:p>
          <a:r>
            <a:rPr lang="en-US" dirty="0"/>
            <a:t>The details of the time they would reign</a:t>
          </a:r>
        </a:p>
      </dgm:t>
    </dgm:pt>
    <dgm:pt modelId="{002B34D9-B951-4B78-BBF1-0A3EF931ECF5}" type="parTrans" cxnId="{6CC0DF1E-D132-49D2-B2F9-CD45C2DEFE59}">
      <dgm:prSet/>
      <dgm:spPr/>
      <dgm:t>
        <a:bodyPr/>
        <a:lstStyle/>
        <a:p>
          <a:endParaRPr lang="en-US"/>
        </a:p>
      </dgm:t>
    </dgm:pt>
    <dgm:pt modelId="{58DD0F54-7B60-4E57-A35B-89E9FB2E7CC1}" type="sibTrans" cxnId="{6CC0DF1E-D132-49D2-B2F9-CD45C2DEFE59}">
      <dgm:prSet phldrT="6"/>
      <dgm:spPr/>
      <dgm:t>
        <a:bodyPr/>
        <a:lstStyle/>
        <a:p>
          <a:r>
            <a:rPr lang="en-US"/>
            <a:t>6</a:t>
          </a:r>
        </a:p>
      </dgm:t>
    </dgm:pt>
    <dgm:pt modelId="{FC6F8149-DD8D-4227-8C0D-B37D2BECD0FA}" type="pres">
      <dgm:prSet presAssocID="{9FDF9CBC-E0C3-4FF6-AFA7-FD73B13DB80E}" presName="linearFlow" presStyleCnt="0">
        <dgm:presLayoutVars>
          <dgm:dir/>
          <dgm:animLvl val="lvl"/>
          <dgm:resizeHandles val="exact"/>
        </dgm:presLayoutVars>
      </dgm:prSet>
      <dgm:spPr/>
    </dgm:pt>
    <dgm:pt modelId="{E3289E96-F747-4EA6-92A4-A76F6C6856DA}" type="pres">
      <dgm:prSet presAssocID="{38E9D6D7-68A5-4BE3-A703-0881D09535D7}" presName="compositeNode" presStyleCnt="0"/>
      <dgm:spPr/>
    </dgm:pt>
    <dgm:pt modelId="{BC06AAB1-A61E-43E7-82D9-0382D8C59EA7}" type="pres">
      <dgm:prSet presAssocID="{38E9D6D7-68A5-4BE3-A703-0881D09535D7}" presName="parTx" presStyleLbl="node1" presStyleIdx="0" presStyleCnt="0">
        <dgm:presLayoutVars>
          <dgm:chMax val="0"/>
          <dgm:chPref val="0"/>
          <dgm:bulletEnabled val="1"/>
        </dgm:presLayoutVars>
      </dgm:prSet>
      <dgm:spPr/>
    </dgm:pt>
    <dgm:pt modelId="{170A6B74-4DE8-498B-8D14-E62F26B70B96}" type="pres">
      <dgm:prSet presAssocID="{38E9D6D7-68A5-4BE3-A703-0881D09535D7}" presName="parSh" presStyleCnt="0"/>
      <dgm:spPr/>
    </dgm:pt>
    <dgm:pt modelId="{4600DF77-3731-45A8-AC0C-9E4A4F13E85D}" type="pres">
      <dgm:prSet presAssocID="{38E9D6D7-68A5-4BE3-A703-0881D09535D7}" presName="lineNode" presStyleLbl="alignAccFollowNode1" presStyleIdx="0" presStyleCnt="18"/>
      <dgm:spPr/>
    </dgm:pt>
    <dgm:pt modelId="{E2BC251B-486E-4B01-B862-54C6149EAE70}" type="pres">
      <dgm:prSet presAssocID="{38E9D6D7-68A5-4BE3-A703-0881D09535D7}" presName="lineArrowNode" presStyleLbl="alignAccFollowNode1" presStyleIdx="1" presStyleCnt="18"/>
      <dgm:spPr/>
    </dgm:pt>
    <dgm:pt modelId="{8AFB9D7E-5AEC-4B2C-8719-925598760B72}" type="pres">
      <dgm:prSet presAssocID="{8C61E206-3E9D-4676-B984-BC53D4F61966}" presName="sibTransNodeCircle" presStyleLbl="alignNode1" presStyleIdx="0" presStyleCnt="6">
        <dgm:presLayoutVars>
          <dgm:chMax val="0"/>
          <dgm:bulletEnabled/>
        </dgm:presLayoutVars>
      </dgm:prSet>
      <dgm:spPr/>
    </dgm:pt>
    <dgm:pt modelId="{21493C9C-67A6-4346-AFAE-00007D58BB2A}" type="pres">
      <dgm:prSet presAssocID="{8C61E206-3E9D-4676-B984-BC53D4F61966}" presName="spacerBetweenCircleAndCallout" presStyleCnt="0">
        <dgm:presLayoutVars/>
      </dgm:prSet>
      <dgm:spPr/>
    </dgm:pt>
    <dgm:pt modelId="{10006C81-A933-4C8B-9904-8B4EABCCDE97}" type="pres">
      <dgm:prSet presAssocID="{38E9D6D7-68A5-4BE3-A703-0881D09535D7}" presName="nodeText" presStyleLbl="alignAccFollowNode1" presStyleIdx="2" presStyleCnt="18">
        <dgm:presLayoutVars>
          <dgm:bulletEnabled val="1"/>
        </dgm:presLayoutVars>
      </dgm:prSet>
      <dgm:spPr/>
    </dgm:pt>
    <dgm:pt modelId="{356CD6C2-F426-4187-BEAE-2857E51D341F}" type="pres">
      <dgm:prSet presAssocID="{8C61E206-3E9D-4676-B984-BC53D4F61966}" presName="sibTransComposite" presStyleCnt="0"/>
      <dgm:spPr/>
    </dgm:pt>
    <dgm:pt modelId="{E5195EB1-5157-4764-B024-44B50E110B0D}" type="pres">
      <dgm:prSet presAssocID="{C458B918-6544-4647-8065-37D35DC20C3A}" presName="compositeNode" presStyleCnt="0"/>
      <dgm:spPr/>
    </dgm:pt>
    <dgm:pt modelId="{0B850437-2951-46FD-B2CD-1FA9C7E81479}" type="pres">
      <dgm:prSet presAssocID="{C458B918-6544-4647-8065-37D35DC20C3A}" presName="parTx" presStyleLbl="node1" presStyleIdx="0" presStyleCnt="0">
        <dgm:presLayoutVars>
          <dgm:chMax val="0"/>
          <dgm:chPref val="0"/>
          <dgm:bulletEnabled val="1"/>
        </dgm:presLayoutVars>
      </dgm:prSet>
      <dgm:spPr/>
    </dgm:pt>
    <dgm:pt modelId="{7FE958DC-B983-45E6-963B-D5AE681C3BDA}" type="pres">
      <dgm:prSet presAssocID="{C458B918-6544-4647-8065-37D35DC20C3A}" presName="parSh" presStyleCnt="0"/>
      <dgm:spPr/>
    </dgm:pt>
    <dgm:pt modelId="{282DF7C8-9BC8-4094-B1DD-4FE3ACF7F881}" type="pres">
      <dgm:prSet presAssocID="{C458B918-6544-4647-8065-37D35DC20C3A}" presName="lineNode" presStyleLbl="alignAccFollowNode1" presStyleIdx="3" presStyleCnt="18"/>
      <dgm:spPr/>
    </dgm:pt>
    <dgm:pt modelId="{08447BC7-DD1A-4CF3-91A5-BEEE55EC0F4E}" type="pres">
      <dgm:prSet presAssocID="{C458B918-6544-4647-8065-37D35DC20C3A}" presName="lineArrowNode" presStyleLbl="alignAccFollowNode1" presStyleIdx="4" presStyleCnt="18"/>
      <dgm:spPr/>
    </dgm:pt>
    <dgm:pt modelId="{C525C4F8-E322-4182-9584-D8BC88724822}" type="pres">
      <dgm:prSet presAssocID="{E55B61FF-89E5-4A6D-A660-5CA4B8968D03}" presName="sibTransNodeCircle" presStyleLbl="alignNode1" presStyleIdx="1" presStyleCnt="6">
        <dgm:presLayoutVars>
          <dgm:chMax val="0"/>
          <dgm:bulletEnabled/>
        </dgm:presLayoutVars>
      </dgm:prSet>
      <dgm:spPr/>
    </dgm:pt>
    <dgm:pt modelId="{308BA575-4F87-4C81-A2FB-77042EBCA88D}" type="pres">
      <dgm:prSet presAssocID="{E55B61FF-89E5-4A6D-A660-5CA4B8968D03}" presName="spacerBetweenCircleAndCallout" presStyleCnt="0">
        <dgm:presLayoutVars/>
      </dgm:prSet>
      <dgm:spPr/>
    </dgm:pt>
    <dgm:pt modelId="{94FDE126-2975-4D11-8593-36FA48F66FE2}" type="pres">
      <dgm:prSet presAssocID="{C458B918-6544-4647-8065-37D35DC20C3A}" presName="nodeText" presStyleLbl="alignAccFollowNode1" presStyleIdx="5" presStyleCnt="18">
        <dgm:presLayoutVars>
          <dgm:bulletEnabled val="1"/>
        </dgm:presLayoutVars>
      </dgm:prSet>
      <dgm:spPr/>
    </dgm:pt>
    <dgm:pt modelId="{A12E20C3-AA33-4350-B300-9AFD468B6FE0}" type="pres">
      <dgm:prSet presAssocID="{E55B61FF-89E5-4A6D-A660-5CA4B8968D03}" presName="sibTransComposite" presStyleCnt="0"/>
      <dgm:spPr/>
    </dgm:pt>
    <dgm:pt modelId="{BEDC3AA3-7091-42C8-B700-40D3AAADB44F}" type="pres">
      <dgm:prSet presAssocID="{8EB69F5E-6C9D-4140-8AAA-D0470AB504B8}" presName="compositeNode" presStyleCnt="0"/>
      <dgm:spPr/>
    </dgm:pt>
    <dgm:pt modelId="{809A9666-B3A2-46C8-A402-FC05795094B5}" type="pres">
      <dgm:prSet presAssocID="{8EB69F5E-6C9D-4140-8AAA-D0470AB504B8}" presName="parTx" presStyleLbl="node1" presStyleIdx="0" presStyleCnt="0">
        <dgm:presLayoutVars>
          <dgm:chMax val="0"/>
          <dgm:chPref val="0"/>
          <dgm:bulletEnabled val="1"/>
        </dgm:presLayoutVars>
      </dgm:prSet>
      <dgm:spPr/>
    </dgm:pt>
    <dgm:pt modelId="{15488245-29DD-4E12-B3FF-7E0772E670FF}" type="pres">
      <dgm:prSet presAssocID="{8EB69F5E-6C9D-4140-8AAA-D0470AB504B8}" presName="parSh" presStyleCnt="0"/>
      <dgm:spPr/>
    </dgm:pt>
    <dgm:pt modelId="{04408670-F163-4B02-BDBA-26D82D0D7D2A}" type="pres">
      <dgm:prSet presAssocID="{8EB69F5E-6C9D-4140-8AAA-D0470AB504B8}" presName="lineNode" presStyleLbl="alignAccFollowNode1" presStyleIdx="6" presStyleCnt="18"/>
      <dgm:spPr/>
    </dgm:pt>
    <dgm:pt modelId="{24743579-BCCC-4653-81BB-40646C99F347}" type="pres">
      <dgm:prSet presAssocID="{8EB69F5E-6C9D-4140-8AAA-D0470AB504B8}" presName="lineArrowNode" presStyleLbl="alignAccFollowNode1" presStyleIdx="7" presStyleCnt="18"/>
      <dgm:spPr/>
    </dgm:pt>
    <dgm:pt modelId="{B2AF74FD-2A10-4A91-B209-06E42796D643}" type="pres">
      <dgm:prSet presAssocID="{A00DC2BF-14B0-4375-9A36-E982AFDB159D}" presName="sibTransNodeCircle" presStyleLbl="alignNode1" presStyleIdx="2" presStyleCnt="6">
        <dgm:presLayoutVars>
          <dgm:chMax val="0"/>
          <dgm:bulletEnabled/>
        </dgm:presLayoutVars>
      </dgm:prSet>
      <dgm:spPr/>
    </dgm:pt>
    <dgm:pt modelId="{4CA4500C-95D4-468C-8140-F9DD20875775}" type="pres">
      <dgm:prSet presAssocID="{A00DC2BF-14B0-4375-9A36-E982AFDB159D}" presName="spacerBetweenCircleAndCallout" presStyleCnt="0">
        <dgm:presLayoutVars/>
      </dgm:prSet>
      <dgm:spPr/>
    </dgm:pt>
    <dgm:pt modelId="{8CF166E6-55D0-41F1-BE38-AB13C70D1202}" type="pres">
      <dgm:prSet presAssocID="{8EB69F5E-6C9D-4140-8AAA-D0470AB504B8}" presName="nodeText" presStyleLbl="alignAccFollowNode1" presStyleIdx="8" presStyleCnt="18">
        <dgm:presLayoutVars>
          <dgm:bulletEnabled val="1"/>
        </dgm:presLayoutVars>
      </dgm:prSet>
      <dgm:spPr/>
    </dgm:pt>
    <dgm:pt modelId="{F3C470A5-9CC1-44BD-8608-DC6DDA01DAEF}" type="pres">
      <dgm:prSet presAssocID="{A00DC2BF-14B0-4375-9A36-E982AFDB159D}" presName="sibTransComposite" presStyleCnt="0"/>
      <dgm:spPr/>
    </dgm:pt>
    <dgm:pt modelId="{FD714D62-0B3B-466E-9A77-827012924883}" type="pres">
      <dgm:prSet presAssocID="{969F2D60-3BB2-4956-B050-B164E1A26FA7}" presName="compositeNode" presStyleCnt="0"/>
      <dgm:spPr/>
    </dgm:pt>
    <dgm:pt modelId="{B8F6E8BA-B20E-4B4D-84DE-5379885622C1}" type="pres">
      <dgm:prSet presAssocID="{969F2D60-3BB2-4956-B050-B164E1A26FA7}" presName="parTx" presStyleLbl="node1" presStyleIdx="0" presStyleCnt="0">
        <dgm:presLayoutVars>
          <dgm:chMax val="0"/>
          <dgm:chPref val="0"/>
          <dgm:bulletEnabled val="1"/>
        </dgm:presLayoutVars>
      </dgm:prSet>
      <dgm:spPr/>
    </dgm:pt>
    <dgm:pt modelId="{22AFCA88-6D94-402B-8A0F-54F8FA51BAF7}" type="pres">
      <dgm:prSet presAssocID="{969F2D60-3BB2-4956-B050-B164E1A26FA7}" presName="parSh" presStyleCnt="0"/>
      <dgm:spPr/>
    </dgm:pt>
    <dgm:pt modelId="{08F0F0A3-916A-463C-9C1D-E6D5457E3731}" type="pres">
      <dgm:prSet presAssocID="{969F2D60-3BB2-4956-B050-B164E1A26FA7}" presName="lineNode" presStyleLbl="alignAccFollowNode1" presStyleIdx="9" presStyleCnt="18"/>
      <dgm:spPr/>
    </dgm:pt>
    <dgm:pt modelId="{38954BE4-4D7C-4813-9D3B-4BE8AB2995C3}" type="pres">
      <dgm:prSet presAssocID="{969F2D60-3BB2-4956-B050-B164E1A26FA7}" presName="lineArrowNode" presStyleLbl="alignAccFollowNode1" presStyleIdx="10" presStyleCnt="18"/>
      <dgm:spPr/>
    </dgm:pt>
    <dgm:pt modelId="{65B22399-C2C3-4780-A6CB-BF44D10F476C}" type="pres">
      <dgm:prSet presAssocID="{40EFE264-6AE0-4AAD-9BF7-438BC37F925D}" presName="sibTransNodeCircle" presStyleLbl="alignNode1" presStyleIdx="3" presStyleCnt="6">
        <dgm:presLayoutVars>
          <dgm:chMax val="0"/>
          <dgm:bulletEnabled/>
        </dgm:presLayoutVars>
      </dgm:prSet>
      <dgm:spPr/>
    </dgm:pt>
    <dgm:pt modelId="{16C2E096-F634-4BA5-9EA2-AEAADD28A21F}" type="pres">
      <dgm:prSet presAssocID="{40EFE264-6AE0-4AAD-9BF7-438BC37F925D}" presName="spacerBetweenCircleAndCallout" presStyleCnt="0">
        <dgm:presLayoutVars/>
      </dgm:prSet>
      <dgm:spPr/>
    </dgm:pt>
    <dgm:pt modelId="{1CD37D46-B2A4-4E43-A8B4-FD387CA3F0D7}" type="pres">
      <dgm:prSet presAssocID="{969F2D60-3BB2-4956-B050-B164E1A26FA7}" presName="nodeText" presStyleLbl="alignAccFollowNode1" presStyleIdx="11" presStyleCnt="18">
        <dgm:presLayoutVars>
          <dgm:bulletEnabled val="1"/>
        </dgm:presLayoutVars>
      </dgm:prSet>
      <dgm:spPr/>
    </dgm:pt>
    <dgm:pt modelId="{FC741E7B-1391-4D87-A579-C259B6FC57EC}" type="pres">
      <dgm:prSet presAssocID="{40EFE264-6AE0-4AAD-9BF7-438BC37F925D}" presName="sibTransComposite" presStyleCnt="0"/>
      <dgm:spPr/>
    </dgm:pt>
    <dgm:pt modelId="{E78927B1-C1F3-4A85-B4FA-2CD837901513}" type="pres">
      <dgm:prSet presAssocID="{77531D3E-A603-4038-951E-3C2C6D4E39A6}" presName="compositeNode" presStyleCnt="0"/>
      <dgm:spPr/>
    </dgm:pt>
    <dgm:pt modelId="{8D21EAC2-F6AB-45C4-B54F-C7FBFF162420}" type="pres">
      <dgm:prSet presAssocID="{77531D3E-A603-4038-951E-3C2C6D4E39A6}" presName="parTx" presStyleLbl="node1" presStyleIdx="0" presStyleCnt="0">
        <dgm:presLayoutVars>
          <dgm:chMax val="0"/>
          <dgm:chPref val="0"/>
          <dgm:bulletEnabled val="1"/>
        </dgm:presLayoutVars>
      </dgm:prSet>
      <dgm:spPr/>
    </dgm:pt>
    <dgm:pt modelId="{5B46BE0D-C34E-4936-9208-F267C8A446CD}" type="pres">
      <dgm:prSet presAssocID="{77531D3E-A603-4038-951E-3C2C6D4E39A6}" presName="parSh" presStyleCnt="0"/>
      <dgm:spPr/>
    </dgm:pt>
    <dgm:pt modelId="{18C60E90-BFE7-4A4F-B338-94880831658E}" type="pres">
      <dgm:prSet presAssocID="{77531D3E-A603-4038-951E-3C2C6D4E39A6}" presName="lineNode" presStyleLbl="alignAccFollowNode1" presStyleIdx="12" presStyleCnt="18"/>
      <dgm:spPr/>
    </dgm:pt>
    <dgm:pt modelId="{137478A7-A4E1-4070-A178-6734707B5FC0}" type="pres">
      <dgm:prSet presAssocID="{77531D3E-A603-4038-951E-3C2C6D4E39A6}" presName="lineArrowNode" presStyleLbl="alignAccFollowNode1" presStyleIdx="13" presStyleCnt="18"/>
      <dgm:spPr/>
    </dgm:pt>
    <dgm:pt modelId="{E3AB9FBF-DBE4-4051-8D16-00D6AEF243E2}" type="pres">
      <dgm:prSet presAssocID="{08C4DEAC-1C56-405D-A05D-5D3CC320DDD1}" presName="sibTransNodeCircle" presStyleLbl="alignNode1" presStyleIdx="4" presStyleCnt="6">
        <dgm:presLayoutVars>
          <dgm:chMax val="0"/>
          <dgm:bulletEnabled/>
        </dgm:presLayoutVars>
      </dgm:prSet>
      <dgm:spPr/>
    </dgm:pt>
    <dgm:pt modelId="{9EF2E2ED-AF45-48AA-9B62-A4CC73172DA4}" type="pres">
      <dgm:prSet presAssocID="{08C4DEAC-1C56-405D-A05D-5D3CC320DDD1}" presName="spacerBetweenCircleAndCallout" presStyleCnt="0">
        <dgm:presLayoutVars/>
      </dgm:prSet>
      <dgm:spPr/>
    </dgm:pt>
    <dgm:pt modelId="{3B6DB26E-FA1F-44CC-8A9B-904F69C3BEF6}" type="pres">
      <dgm:prSet presAssocID="{77531D3E-A603-4038-951E-3C2C6D4E39A6}" presName="nodeText" presStyleLbl="alignAccFollowNode1" presStyleIdx="14" presStyleCnt="18">
        <dgm:presLayoutVars>
          <dgm:bulletEnabled val="1"/>
        </dgm:presLayoutVars>
      </dgm:prSet>
      <dgm:spPr/>
    </dgm:pt>
    <dgm:pt modelId="{9B0BA032-EDEF-4C26-B881-0E3E1945DA55}" type="pres">
      <dgm:prSet presAssocID="{08C4DEAC-1C56-405D-A05D-5D3CC320DDD1}" presName="sibTransComposite" presStyleCnt="0"/>
      <dgm:spPr/>
    </dgm:pt>
    <dgm:pt modelId="{4C14C5DC-7013-4FDB-ACD7-030E8B5F5A00}" type="pres">
      <dgm:prSet presAssocID="{AB31C4FE-0EA8-46F5-B5E7-EF57B43D2A3A}" presName="compositeNode" presStyleCnt="0"/>
      <dgm:spPr/>
    </dgm:pt>
    <dgm:pt modelId="{C5E4E600-186A-41D3-A2E0-5247DF704F13}" type="pres">
      <dgm:prSet presAssocID="{AB31C4FE-0EA8-46F5-B5E7-EF57B43D2A3A}" presName="parTx" presStyleLbl="node1" presStyleIdx="0" presStyleCnt="0">
        <dgm:presLayoutVars>
          <dgm:chMax val="0"/>
          <dgm:chPref val="0"/>
          <dgm:bulletEnabled val="1"/>
        </dgm:presLayoutVars>
      </dgm:prSet>
      <dgm:spPr/>
    </dgm:pt>
    <dgm:pt modelId="{90991499-1B4B-4D9E-867A-DF7A4ADE85F2}" type="pres">
      <dgm:prSet presAssocID="{AB31C4FE-0EA8-46F5-B5E7-EF57B43D2A3A}" presName="parSh" presStyleCnt="0"/>
      <dgm:spPr/>
    </dgm:pt>
    <dgm:pt modelId="{A0693B1E-886C-4965-87E1-8FFA484D724E}" type="pres">
      <dgm:prSet presAssocID="{AB31C4FE-0EA8-46F5-B5E7-EF57B43D2A3A}" presName="lineNode" presStyleLbl="alignAccFollowNode1" presStyleIdx="15" presStyleCnt="18"/>
      <dgm:spPr/>
    </dgm:pt>
    <dgm:pt modelId="{A60F569C-2802-47A3-BC40-789FC0C4020A}" type="pres">
      <dgm:prSet presAssocID="{AB31C4FE-0EA8-46F5-B5E7-EF57B43D2A3A}" presName="lineArrowNode" presStyleLbl="alignAccFollowNode1" presStyleIdx="16" presStyleCnt="18"/>
      <dgm:spPr/>
    </dgm:pt>
    <dgm:pt modelId="{36A8EF2B-3C97-45BE-879F-8EBFA4DEEA0A}" type="pres">
      <dgm:prSet presAssocID="{58DD0F54-7B60-4E57-A35B-89E9FB2E7CC1}" presName="sibTransNodeCircle" presStyleLbl="alignNode1" presStyleIdx="5" presStyleCnt="6">
        <dgm:presLayoutVars>
          <dgm:chMax val="0"/>
          <dgm:bulletEnabled/>
        </dgm:presLayoutVars>
      </dgm:prSet>
      <dgm:spPr/>
    </dgm:pt>
    <dgm:pt modelId="{D1EE7A6A-6BD0-40DA-A3E7-6C64E7651059}" type="pres">
      <dgm:prSet presAssocID="{58DD0F54-7B60-4E57-A35B-89E9FB2E7CC1}" presName="spacerBetweenCircleAndCallout" presStyleCnt="0">
        <dgm:presLayoutVars/>
      </dgm:prSet>
      <dgm:spPr/>
    </dgm:pt>
    <dgm:pt modelId="{08C5B792-FAAB-46CA-A506-41B4C400F214}" type="pres">
      <dgm:prSet presAssocID="{AB31C4FE-0EA8-46F5-B5E7-EF57B43D2A3A}" presName="nodeText" presStyleLbl="alignAccFollowNode1" presStyleIdx="17" presStyleCnt="18">
        <dgm:presLayoutVars>
          <dgm:bulletEnabled val="1"/>
        </dgm:presLayoutVars>
      </dgm:prSet>
      <dgm:spPr/>
    </dgm:pt>
  </dgm:ptLst>
  <dgm:cxnLst>
    <dgm:cxn modelId="{BD5F1311-CB88-445D-98C8-570B3CC40BF2}" type="presOf" srcId="{08C4DEAC-1C56-405D-A05D-5D3CC320DDD1}" destId="{E3AB9FBF-DBE4-4051-8D16-00D6AEF243E2}" srcOrd="0" destOrd="0" presId="urn:microsoft.com/office/officeart/2016/7/layout/LinearArrowProcessNumbered"/>
    <dgm:cxn modelId="{7964EA13-ABA8-41E2-88D0-5C9211E3F29B}" type="presOf" srcId="{C458B918-6544-4647-8065-37D35DC20C3A}" destId="{94FDE126-2975-4D11-8593-36FA48F66FE2}" srcOrd="0" destOrd="0" presId="urn:microsoft.com/office/officeart/2016/7/layout/LinearArrowProcessNumbered"/>
    <dgm:cxn modelId="{A06BDE1A-A06D-4F98-BE38-AF1134D30AC4}" srcId="{9FDF9CBC-E0C3-4FF6-AFA7-FD73B13DB80E}" destId="{8EB69F5E-6C9D-4140-8AAA-D0470AB504B8}" srcOrd="2" destOrd="0" parTransId="{F790900A-517F-4151-B71D-0EA4CA673648}" sibTransId="{A00DC2BF-14B0-4375-9A36-E982AFDB159D}"/>
    <dgm:cxn modelId="{6CC0DF1E-D132-49D2-B2F9-CD45C2DEFE59}" srcId="{9FDF9CBC-E0C3-4FF6-AFA7-FD73B13DB80E}" destId="{AB31C4FE-0EA8-46F5-B5E7-EF57B43D2A3A}" srcOrd="5" destOrd="0" parTransId="{002B34D9-B951-4B78-BBF1-0A3EF931ECF5}" sibTransId="{58DD0F54-7B60-4E57-A35B-89E9FB2E7CC1}"/>
    <dgm:cxn modelId="{48728F41-BA4B-48AE-A121-10D8C69A3467}" type="presOf" srcId="{9FDF9CBC-E0C3-4FF6-AFA7-FD73B13DB80E}" destId="{FC6F8149-DD8D-4227-8C0D-B37D2BECD0FA}" srcOrd="0" destOrd="0" presId="urn:microsoft.com/office/officeart/2016/7/layout/LinearArrowProcessNumbered"/>
    <dgm:cxn modelId="{2D414C49-BC2B-42DD-A2A2-33076B30CB11}" srcId="{9FDF9CBC-E0C3-4FF6-AFA7-FD73B13DB80E}" destId="{38E9D6D7-68A5-4BE3-A703-0881D09535D7}" srcOrd="0" destOrd="0" parTransId="{0298994C-C867-421E-A441-B4EC2C7B3CCE}" sibTransId="{8C61E206-3E9D-4676-B984-BC53D4F61966}"/>
    <dgm:cxn modelId="{129BB54D-92D5-4406-98D8-8E63D3DA4C7C}" srcId="{9FDF9CBC-E0C3-4FF6-AFA7-FD73B13DB80E}" destId="{77531D3E-A603-4038-951E-3C2C6D4E39A6}" srcOrd="4" destOrd="0" parTransId="{1F496714-A2AF-4719-B9CC-7A062E108D8F}" sibTransId="{08C4DEAC-1C56-405D-A05D-5D3CC320DDD1}"/>
    <dgm:cxn modelId="{303E827B-1041-4C54-9A43-4E3D431BFC9B}" type="presOf" srcId="{E55B61FF-89E5-4A6D-A660-5CA4B8968D03}" destId="{C525C4F8-E322-4182-9584-D8BC88724822}" srcOrd="0" destOrd="0" presId="urn:microsoft.com/office/officeart/2016/7/layout/LinearArrowProcessNumbered"/>
    <dgm:cxn modelId="{D02EE17E-CCAD-4DC0-8150-73B7E496BA52}" type="presOf" srcId="{A00DC2BF-14B0-4375-9A36-E982AFDB159D}" destId="{B2AF74FD-2A10-4A91-B209-06E42796D643}" srcOrd="0" destOrd="0" presId="urn:microsoft.com/office/officeart/2016/7/layout/LinearArrowProcessNumbered"/>
    <dgm:cxn modelId="{81F80786-78E1-4315-BECF-F0F08330DEFC}" type="presOf" srcId="{969F2D60-3BB2-4956-B050-B164E1A26FA7}" destId="{1CD37D46-B2A4-4E43-A8B4-FD387CA3F0D7}" srcOrd="0" destOrd="0" presId="urn:microsoft.com/office/officeart/2016/7/layout/LinearArrowProcessNumbered"/>
    <dgm:cxn modelId="{34DBD287-8D54-4922-84C9-8976C125FAC2}" type="presOf" srcId="{8C61E206-3E9D-4676-B984-BC53D4F61966}" destId="{8AFB9D7E-5AEC-4B2C-8719-925598760B72}" srcOrd="0" destOrd="0" presId="urn:microsoft.com/office/officeart/2016/7/layout/LinearArrowProcessNumbered"/>
    <dgm:cxn modelId="{373CFE89-094A-48ED-88D4-84DA27D090A8}" type="presOf" srcId="{77531D3E-A603-4038-951E-3C2C6D4E39A6}" destId="{3B6DB26E-FA1F-44CC-8A9B-904F69C3BEF6}" srcOrd="0" destOrd="0" presId="urn:microsoft.com/office/officeart/2016/7/layout/LinearArrowProcessNumbered"/>
    <dgm:cxn modelId="{859E528F-F49B-4739-BA91-FD318E62B5CE}" srcId="{9FDF9CBC-E0C3-4FF6-AFA7-FD73B13DB80E}" destId="{969F2D60-3BB2-4956-B050-B164E1A26FA7}" srcOrd="3" destOrd="0" parTransId="{DCFA08F7-6DF7-4143-89A8-16BCBB2A3A26}" sibTransId="{40EFE264-6AE0-4AAD-9BF7-438BC37F925D}"/>
    <dgm:cxn modelId="{5F160795-9548-404A-9D7D-0AC2D5CC1913}" type="presOf" srcId="{AB31C4FE-0EA8-46F5-B5E7-EF57B43D2A3A}" destId="{08C5B792-FAAB-46CA-A506-41B4C400F214}" srcOrd="0" destOrd="0" presId="urn:microsoft.com/office/officeart/2016/7/layout/LinearArrowProcessNumbered"/>
    <dgm:cxn modelId="{897040A1-E2E7-492A-B74D-83B202C7F722}" type="presOf" srcId="{8EB69F5E-6C9D-4140-8AAA-D0470AB504B8}" destId="{8CF166E6-55D0-41F1-BE38-AB13C70D1202}" srcOrd="0" destOrd="0" presId="urn:microsoft.com/office/officeart/2016/7/layout/LinearArrowProcessNumbered"/>
    <dgm:cxn modelId="{9E1924A7-D2EC-475D-9F1A-AE7949894AA9}" type="presOf" srcId="{58DD0F54-7B60-4E57-A35B-89E9FB2E7CC1}" destId="{36A8EF2B-3C97-45BE-879F-8EBFA4DEEA0A}" srcOrd="0" destOrd="0" presId="urn:microsoft.com/office/officeart/2016/7/layout/LinearArrowProcessNumbered"/>
    <dgm:cxn modelId="{4D67CCAD-56FE-4C4A-9BF1-81D9DA404672}" type="presOf" srcId="{40EFE264-6AE0-4AAD-9BF7-438BC37F925D}" destId="{65B22399-C2C3-4780-A6CB-BF44D10F476C}" srcOrd="0" destOrd="0" presId="urn:microsoft.com/office/officeart/2016/7/layout/LinearArrowProcessNumbered"/>
    <dgm:cxn modelId="{CBB4A3C1-3F34-482B-A2CD-82D7121A1652}" type="presOf" srcId="{38E9D6D7-68A5-4BE3-A703-0881D09535D7}" destId="{10006C81-A933-4C8B-9904-8B4EABCCDE97}" srcOrd="0" destOrd="0" presId="urn:microsoft.com/office/officeart/2016/7/layout/LinearArrowProcessNumbered"/>
    <dgm:cxn modelId="{8082F3F1-DC10-436E-A0D9-1C38F4607DF4}" srcId="{9FDF9CBC-E0C3-4FF6-AFA7-FD73B13DB80E}" destId="{C458B918-6544-4647-8065-37D35DC20C3A}" srcOrd="1" destOrd="0" parTransId="{1E05159A-D4B7-4865-B3C8-E521C36A51C0}" sibTransId="{E55B61FF-89E5-4A6D-A660-5CA4B8968D03}"/>
    <dgm:cxn modelId="{6B9D86CB-0D0E-4926-AC38-84FFDCCC43B2}" type="presParOf" srcId="{FC6F8149-DD8D-4227-8C0D-B37D2BECD0FA}" destId="{E3289E96-F747-4EA6-92A4-A76F6C6856DA}" srcOrd="0" destOrd="0" presId="urn:microsoft.com/office/officeart/2016/7/layout/LinearArrowProcessNumbered"/>
    <dgm:cxn modelId="{353A6961-2BD2-46CE-99CA-A7E3C3753D70}" type="presParOf" srcId="{E3289E96-F747-4EA6-92A4-A76F6C6856DA}" destId="{BC06AAB1-A61E-43E7-82D9-0382D8C59EA7}" srcOrd="0" destOrd="0" presId="urn:microsoft.com/office/officeart/2016/7/layout/LinearArrowProcessNumbered"/>
    <dgm:cxn modelId="{9154C5B2-1570-4BC3-A4CF-44974200DF84}" type="presParOf" srcId="{E3289E96-F747-4EA6-92A4-A76F6C6856DA}" destId="{170A6B74-4DE8-498B-8D14-E62F26B70B96}" srcOrd="1" destOrd="0" presId="urn:microsoft.com/office/officeart/2016/7/layout/LinearArrowProcessNumbered"/>
    <dgm:cxn modelId="{89F26530-E656-485F-9905-6661F15A8EEF}" type="presParOf" srcId="{170A6B74-4DE8-498B-8D14-E62F26B70B96}" destId="{4600DF77-3731-45A8-AC0C-9E4A4F13E85D}" srcOrd="0" destOrd="0" presId="urn:microsoft.com/office/officeart/2016/7/layout/LinearArrowProcessNumbered"/>
    <dgm:cxn modelId="{9746FD12-A22D-49B3-BF9F-5E0FBB474F46}" type="presParOf" srcId="{170A6B74-4DE8-498B-8D14-E62F26B70B96}" destId="{E2BC251B-486E-4B01-B862-54C6149EAE70}" srcOrd="1" destOrd="0" presId="urn:microsoft.com/office/officeart/2016/7/layout/LinearArrowProcessNumbered"/>
    <dgm:cxn modelId="{AE093606-51C6-439C-8204-FCCF3398BD6A}" type="presParOf" srcId="{170A6B74-4DE8-498B-8D14-E62F26B70B96}" destId="{8AFB9D7E-5AEC-4B2C-8719-925598760B72}" srcOrd="2" destOrd="0" presId="urn:microsoft.com/office/officeart/2016/7/layout/LinearArrowProcessNumbered"/>
    <dgm:cxn modelId="{6AC2B380-E5A1-46F0-8ACA-331B8C127F51}" type="presParOf" srcId="{170A6B74-4DE8-498B-8D14-E62F26B70B96}" destId="{21493C9C-67A6-4346-AFAE-00007D58BB2A}" srcOrd="3" destOrd="0" presId="urn:microsoft.com/office/officeart/2016/7/layout/LinearArrowProcessNumbered"/>
    <dgm:cxn modelId="{C5709250-1F5B-45A0-803B-EB39DCE87658}" type="presParOf" srcId="{E3289E96-F747-4EA6-92A4-A76F6C6856DA}" destId="{10006C81-A933-4C8B-9904-8B4EABCCDE97}" srcOrd="2" destOrd="0" presId="urn:microsoft.com/office/officeart/2016/7/layout/LinearArrowProcessNumbered"/>
    <dgm:cxn modelId="{E2441216-BEE7-4349-9C47-FF4596E0DBBA}" type="presParOf" srcId="{FC6F8149-DD8D-4227-8C0D-B37D2BECD0FA}" destId="{356CD6C2-F426-4187-BEAE-2857E51D341F}" srcOrd="1" destOrd="0" presId="urn:microsoft.com/office/officeart/2016/7/layout/LinearArrowProcessNumbered"/>
    <dgm:cxn modelId="{8A1AF26D-AF86-44E6-8704-D4C86A948426}" type="presParOf" srcId="{FC6F8149-DD8D-4227-8C0D-B37D2BECD0FA}" destId="{E5195EB1-5157-4764-B024-44B50E110B0D}" srcOrd="2" destOrd="0" presId="urn:microsoft.com/office/officeart/2016/7/layout/LinearArrowProcessNumbered"/>
    <dgm:cxn modelId="{1CC0883A-BDA0-4888-A4D0-4A719F67E530}" type="presParOf" srcId="{E5195EB1-5157-4764-B024-44B50E110B0D}" destId="{0B850437-2951-46FD-B2CD-1FA9C7E81479}" srcOrd="0" destOrd="0" presId="urn:microsoft.com/office/officeart/2016/7/layout/LinearArrowProcessNumbered"/>
    <dgm:cxn modelId="{EACE969E-BAFC-4B2E-A887-A7C330B19B71}" type="presParOf" srcId="{E5195EB1-5157-4764-B024-44B50E110B0D}" destId="{7FE958DC-B983-45E6-963B-D5AE681C3BDA}" srcOrd="1" destOrd="0" presId="urn:microsoft.com/office/officeart/2016/7/layout/LinearArrowProcessNumbered"/>
    <dgm:cxn modelId="{9AEFE325-F073-4355-A4FC-63C77ECC3FD1}" type="presParOf" srcId="{7FE958DC-B983-45E6-963B-D5AE681C3BDA}" destId="{282DF7C8-9BC8-4094-B1DD-4FE3ACF7F881}" srcOrd="0" destOrd="0" presId="urn:microsoft.com/office/officeart/2016/7/layout/LinearArrowProcessNumbered"/>
    <dgm:cxn modelId="{11DF2D47-913A-4145-8AC7-C6EC8D955A54}" type="presParOf" srcId="{7FE958DC-B983-45E6-963B-D5AE681C3BDA}" destId="{08447BC7-DD1A-4CF3-91A5-BEEE55EC0F4E}" srcOrd="1" destOrd="0" presId="urn:microsoft.com/office/officeart/2016/7/layout/LinearArrowProcessNumbered"/>
    <dgm:cxn modelId="{0071F160-486F-4882-A1B6-63B73AF7384D}" type="presParOf" srcId="{7FE958DC-B983-45E6-963B-D5AE681C3BDA}" destId="{C525C4F8-E322-4182-9584-D8BC88724822}" srcOrd="2" destOrd="0" presId="urn:microsoft.com/office/officeart/2016/7/layout/LinearArrowProcessNumbered"/>
    <dgm:cxn modelId="{D9F0C008-5E9A-4B69-8E59-DAC1BFE6B860}" type="presParOf" srcId="{7FE958DC-B983-45E6-963B-D5AE681C3BDA}" destId="{308BA575-4F87-4C81-A2FB-77042EBCA88D}" srcOrd="3" destOrd="0" presId="urn:microsoft.com/office/officeart/2016/7/layout/LinearArrowProcessNumbered"/>
    <dgm:cxn modelId="{42D0046B-8C20-48EB-926E-D043B4109032}" type="presParOf" srcId="{E5195EB1-5157-4764-B024-44B50E110B0D}" destId="{94FDE126-2975-4D11-8593-36FA48F66FE2}" srcOrd="2" destOrd="0" presId="urn:microsoft.com/office/officeart/2016/7/layout/LinearArrowProcessNumbered"/>
    <dgm:cxn modelId="{35B52EE0-D792-414C-9993-8EC86ECCFAB0}" type="presParOf" srcId="{FC6F8149-DD8D-4227-8C0D-B37D2BECD0FA}" destId="{A12E20C3-AA33-4350-B300-9AFD468B6FE0}" srcOrd="3" destOrd="0" presId="urn:microsoft.com/office/officeart/2016/7/layout/LinearArrowProcessNumbered"/>
    <dgm:cxn modelId="{665605CA-640E-4D90-9FA4-F38F747A7D45}" type="presParOf" srcId="{FC6F8149-DD8D-4227-8C0D-B37D2BECD0FA}" destId="{BEDC3AA3-7091-42C8-B700-40D3AAADB44F}" srcOrd="4" destOrd="0" presId="urn:microsoft.com/office/officeart/2016/7/layout/LinearArrowProcessNumbered"/>
    <dgm:cxn modelId="{3F633A2A-9575-40B1-A3F2-CB7F4EC2C9E2}" type="presParOf" srcId="{BEDC3AA3-7091-42C8-B700-40D3AAADB44F}" destId="{809A9666-B3A2-46C8-A402-FC05795094B5}" srcOrd="0" destOrd="0" presId="urn:microsoft.com/office/officeart/2016/7/layout/LinearArrowProcessNumbered"/>
    <dgm:cxn modelId="{B3FB795D-188B-4217-BE9C-747264E3B7B9}" type="presParOf" srcId="{BEDC3AA3-7091-42C8-B700-40D3AAADB44F}" destId="{15488245-29DD-4E12-B3FF-7E0772E670FF}" srcOrd="1" destOrd="0" presId="urn:microsoft.com/office/officeart/2016/7/layout/LinearArrowProcessNumbered"/>
    <dgm:cxn modelId="{D9EA52DB-D5D7-4850-94C5-29EABF901FE5}" type="presParOf" srcId="{15488245-29DD-4E12-B3FF-7E0772E670FF}" destId="{04408670-F163-4B02-BDBA-26D82D0D7D2A}" srcOrd="0" destOrd="0" presId="urn:microsoft.com/office/officeart/2016/7/layout/LinearArrowProcessNumbered"/>
    <dgm:cxn modelId="{4BBF3AEC-786C-4A3C-AE4B-AA6C612568CF}" type="presParOf" srcId="{15488245-29DD-4E12-B3FF-7E0772E670FF}" destId="{24743579-BCCC-4653-81BB-40646C99F347}" srcOrd="1" destOrd="0" presId="urn:microsoft.com/office/officeart/2016/7/layout/LinearArrowProcessNumbered"/>
    <dgm:cxn modelId="{4E9234E9-9499-4BD4-968C-36DE456984CD}" type="presParOf" srcId="{15488245-29DD-4E12-B3FF-7E0772E670FF}" destId="{B2AF74FD-2A10-4A91-B209-06E42796D643}" srcOrd="2" destOrd="0" presId="urn:microsoft.com/office/officeart/2016/7/layout/LinearArrowProcessNumbered"/>
    <dgm:cxn modelId="{B59CD30C-06B4-4C15-A22B-2BE0620777C2}" type="presParOf" srcId="{15488245-29DD-4E12-B3FF-7E0772E670FF}" destId="{4CA4500C-95D4-468C-8140-F9DD20875775}" srcOrd="3" destOrd="0" presId="urn:microsoft.com/office/officeart/2016/7/layout/LinearArrowProcessNumbered"/>
    <dgm:cxn modelId="{8B8294CC-3AAE-4851-9275-C46AF2BF7738}" type="presParOf" srcId="{BEDC3AA3-7091-42C8-B700-40D3AAADB44F}" destId="{8CF166E6-55D0-41F1-BE38-AB13C70D1202}" srcOrd="2" destOrd="0" presId="urn:microsoft.com/office/officeart/2016/7/layout/LinearArrowProcessNumbered"/>
    <dgm:cxn modelId="{A295D7C8-09BA-4775-B59F-49F9CCF40669}" type="presParOf" srcId="{FC6F8149-DD8D-4227-8C0D-B37D2BECD0FA}" destId="{F3C470A5-9CC1-44BD-8608-DC6DDA01DAEF}" srcOrd="5" destOrd="0" presId="urn:microsoft.com/office/officeart/2016/7/layout/LinearArrowProcessNumbered"/>
    <dgm:cxn modelId="{5CAADFD7-ED85-456B-BE41-37BEF883E018}" type="presParOf" srcId="{FC6F8149-DD8D-4227-8C0D-B37D2BECD0FA}" destId="{FD714D62-0B3B-466E-9A77-827012924883}" srcOrd="6" destOrd="0" presId="urn:microsoft.com/office/officeart/2016/7/layout/LinearArrowProcessNumbered"/>
    <dgm:cxn modelId="{3E2018D2-C3BC-408B-9869-EC434BF1B2FA}" type="presParOf" srcId="{FD714D62-0B3B-466E-9A77-827012924883}" destId="{B8F6E8BA-B20E-4B4D-84DE-5379885622C1}" srcOrd="0" destOrd="0" presId="urn:microsoft.com/office/officeart/2016/7/layout/LinearArrowProcessNumbered"/>
    <dgm:cxn modelId="{2031B528-28E2-4C8A-BFDC-95EB6C6CCBFD}" type="presParOf" srcId="{FD714D62-0B3B-466E-9A77-827012924883}" destId="{22AFCA88-6D94-402B-8A0F-54F8FA51BAF7}" srcOrd="1" destOrd="0" presId="urn:microsoft.com/office/officeart/2016/7/layout/LinearArrowProcessNumbered"/>
    <dgm:cxn modelId="{928601F5-4843-47ED-8F39-EF3F8D36FDD1}" type="presParOf" srcId="{22AFCA88-6D94-402B-8A0F-54F8FA51BAF7}" destId="{08F0F0A3-916A-463C-9C1D-E6D5457E3731}" srcOrd="0" destOrd="0" presId="urn:microsoft.com/office/officeart/2016/7/layout/LinearArrowProcessNumbered"/>
    <dgm:cxn modelId="{A40CE023-9F8A-45E3-9ECC-6D55A1B62110}" type="presParOf" srcId="{22AFCA88-6D94-402B-8A0F-54F8FA51BAF7}" destId="{38954BE4-4D7C-4813-9D3B-4BE8AB2995C3}" srcOrd="1" destOrd="0" presId="urn:microsoft.com/office/officeart/2016/7/layout/LinearArrowProcessNumbered"/>
    <dgm:cxn modelId="{49D0C42D-1024-485A-85EB-B65D23799E49}" type="presParOf" srcId="{22AFCA88-6D94-402B-8A0F-54F8FA51BAF7}" destId="{65B22399-C2C3-4780-A6CB-BF44D10F476C}" srcOrd="2" destOrd="0" presId="urn:microsoft.com/office/officeart/2016/7/layout/LinearArrowProcessNumbered"/>
    <dgm:cxn modelId="{C1D0E12D-E5D6-4984-A81F-03A8A73A7D70}" type="presParOf" srcId="{22AFCA88-6D94-402B-8A0F-54F8FA51BAF7}" destId="{16C2E096-F634-4BA5-9EA2-AEAADD28A21F}" srcOrd="3" destOrd="0" presId="urn:microsoft.com/office/officeart/2016/7/layout/LinearArrowProcessNumbered"/>
    <dgm:cxn modelId="{7A5FBC05-5208-48EC-8580-924B4674EC44}" type="presParOf" srcId="{FD714D62-0B3B-466E-9A77-827012924883}" destId="{1CD37D46-B2A4-4E43-A8B4-FD387CA3F0D7}" srcOrd="2" destOrd="0" presId="urn:microsoft.com/office/officeart/2016/7/layout/LinearArrowProcessNumbered"/>
    <dgm:cxn modelId="{F602DA74-B6CF-4998-AC06-4C4576C2B061}" type="presParOf" srcId="{FC6F8149-DD8D-4227-8C0D-B37D2BECD0FA}" destId="{FC741E7B-1391-4D87-A579-C259B6FC57EC}" srcOrd="7" destOrd="0" presId="urn:microsoft.com/office/officeart/2016/7/layout/LinearArrowProcessNumbered"/>
    <dgm:cxn modelId="{3D18A40E-F59E-471E-B692-FDF77C7B0A63}" type="presParOf" srcId="{FC6F8149-DD8D-4227-8C0D-B37D2BECD0FA}" destId="{E78927B1-C1F3-4A85-B4FA-2CD837901513}" srcOrd="8" destOrd="0" presId="urn:microsoft.com/office/officeart/2016/7/layout/LinearArrowProcessNumbered"/>
    <dgm:cxn modelId="{C0EDD31C-ED20-4934-BEFF-C09BC0991E4F}" type="presParOf" srcId="{E78927B1-C1F3-4A85-B4FA-2CD837901513}" destId="{8D21EAC2-F6AB-45C4-B54F-C7FBFF162420}" srcOrd="0" destOrd="0" presId="urn:microsoft.com/office/officeart/2016/7/layout/LinearArrowProcessNumbered"/>
    <dgm:cxn modelId="{C6949378-6781-4463-8F4D-3B8FC25F83B7}" type="presParOf" srcId="{E78927B1-C1F3-4A85-B4FA-2CD837901513}" destId="{5B46BE0D-C34E-4936-9208-F267C8A446CD}" srcOrd="1" destOrd="0" presId="urn:microsoft.com/office/officeart/2016/7/layout/LinearArrowProcessNumbered"/>
    <dgm:cxn modelId="{68038067-8AA9-49DF-8388-2A56DC16EA82}" type="presParOf" srcId="{5B46BE0D-C34E-4936-9208-F267C8A446CD}" destId="{18C60E90-BFE7-4A4F-B338-94880831658E}" srcOrd="0" destOrd="0" presId="urn:microsoft.com/office/officeart/2016/7/layout/LinearArrowProcessNumbered"/>
    <dgm:cxn modelId="{64F8259C-CF39-4511-A921-F25A2C4A3EE5}" type="presParOf" srcId="{5B46BE0D-C34E-4936-9208-F267C8A446CD}" destId="{137478A7-A4E1-4070-A178-6734707B5FC0}" srcOrd="1" destOrd="0" presId="urn:microsoft.com/office/officeart/2016/7/layout/LinearArrowProcessNumbered"/>
    <dgm:cxn modelId="{3A2D12A4-899D-46D0-920D-F520DDD8D7F5}" type="presParOf" srcId="{5B46BE0D-C34E-4936-9208-F267C8A446CD}" destId="{E3AB9FBF-DBE4-4051-8D16-00D6AEF243E2}" srcOrd="2" destOrd="0" presId="urn:microsoft.com/office/officeart/2016/7/layout/LinearArrowProcessNumbered"/>
    <dgm:cxn modelId="{44C8E250-D50C-4866-B08F-ED99B9BDFCCC}" type="presParOf" srcId="{5B46BE0D-C34E-4936-9208-F267C8A446CD}" destId="{9EF2E2ED-AF45-48AA-9B62-A4CC73172DA4}" srcOrd="3" destOrd="0" presId="urn:microsoft.com/office/officeart/2016/7/layout/LinearArrowProcessNumbered"/>
    <dgm:cxn modelId="{F7EA7ACB-A072-43A8-B006-F9B54139871F}" type="presParOf" srcId="{E78927B1-C1F3-4A85-B4FA-2CD837901513}" destId="{3B6DB26E-FA1F-44CC-8A9B-904F69C3BEF6}" srcOrd="2" destOrd="0" presId="urn:microsoft.com/office/officeart/2016/7/layout/LinearArrowProcessNumbered"/>
    <dgm:cxn modelId="{25ADBBFA-B41F-4DD8-9EA7-8DD5F47EE6CF}" type="presParOf" srcId="{FC6F8149-DD8D-4227-8C0D-B37D2BECD0FA}" destId="{9B0BA032-EDEF-4C26-B881-0E3E1945DA55}" srcOrd="9" destOrd="0" presId="urn:microsoft.com/office/officeart/2016/7/layout/LinearArrowProcessNumbered"/>
    <dgm:cxn modelId="{C3ADD769-82CE-4B2E-BC42-4E24F8BF778E}" type="presParOf" srcId="{FC6F8149-DD8D-4227-8C0D-B37D2BECD0FA}" destId="{4C14C5DC-7013-4FDB-ACD7-030E8B5F5A00}" srcOrd="10" destOrd="0" presId="urn:microsoft.com/office/officeart/2016/7/layout/LinearArrowProcessNumbered"/>
    <dgm:cxn modelId="{4AD919F1-E747-47AF-B22D-9AA995D45E17}" type="presParOf" srcId="{4C14C5DC-7013-4FDB-ACD7-030E8B5F5A00}" destId="{C5E4E600-186A-41D3-A2E0-5247DF704F13}" srcOrd="0" destOrd="0" presId="urn:microsoft.com/office/officeart/2016/7/layout/LinearArrowProcessNumbered"/>
    <dgm:cxn modelId="{75BFCE9C-BF09-42D5-A29B-9763A73DCCDB}" type="presParOf" srcId="{4C14C5DC-7013-4FDB-ACD7-030E8B5F5A00}" destId="{90991499-1B4B-4D9E-867A-DF7A4ADE85F2}" srcOrd="1" destOrd="0" presId="urn:microsoft.com/office/officeart/2016/7/layout/LinearArrowProcessNumbered"/>
    <dgm:cxn modelId="{F3EFB09D-ED75-4AEC-984D-236356D152AE}" type="presParOf" srcId="{90991499-1B4B-4D9E-867A-DF7A4ADE85F2}" destId="{A0693B1E-886C-4965-87E1-8FFA484D724E}" srcOrd="0" destOrd="0" presId="urn:microsoft.com/office/officeart/2016/7/layout/LinearArrowProcessNumbered"/>
    <dgm:cxn modelId="{E7E4A16E-CA69-4118-832B-19D0C896FA6E}" type="presParOf" srcId="{90991499-1B4B-4D9E-867A-DF7A4ADE85F2}" destId="{A60F569C-2802-47A3-BC40-789FC0C4020A}" srcOrd="1" destOrd="0" presId="urn:microsoft.com/office/officeart/2016/7/layout/LinearArrowProcessNumbered"/>
    <dgm:cxn modelId="{E3D34C91-F6CC-4CE9-9261-5AB3B3597BA6}" type="presParOf" srcId="{90991499-1B4B-4D9E-867A-DF7A4ADE85F2}" destId="{36A8EF2B-3C97-45BE-879F-8EBFA4DEEA0A}" srcOrd="2" destOrd="0" presId="urn:microsoft.com/office/officeart/2016/7/layout/LinearArrowProcessNumbered"/>
    <dgm:cxn modelId="{9F6FD03A-7455-48D5-9AF2-A795065A8BD4}" type="presParOf" srcId="{90991499-1B4B-4D9E-867A-DF7A4ADE85F2}" destId="{D1EE7A6A-6BD0-40DA-A3E7-6C64E7651059}" srcOrd="3" destOrd="0" presId="urn:microsoft.com/office/officeart/2016/7/layout/LinearArrowProcessNumbered"/>
    <dgm:cxn modelId="{2C90A1C6-70DC-4C5A-8235-2F9C50219554}" type="presParOf" srcId="{4C14C5DC-7013-4FDB-ACD7-030E8B5F5A00}" destId="{08C5B792-FAAB-46CA-A506-41B4C400F214}"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0DF77-3731-45A8-AC0C-9E4A4F13E85D}">
      <dsp:nvSpPr>
        <dsp:cNvPr id="0" name=""/>
        <dsp:cNvSpPr/>
      </dsp:nvSpPr>
      <dsp:spPr>
        <a:xfrm>
          <a:off x="859659" y="415362"/>
          <a:ext cx="683717" cy="71"/>
        </a:xfrm>
        <a:prstGeom prst="rect">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BC251B-486E-4B01-B862-54C6149EAE70}">
      <dsp:nvSpPr>
        <dsp:cNvPr id="0" name=""/>
        <dsp:cNvSpPr/>
      </dsp:nvSpPr>
      <dsp:spPr>
        <a:xfrm>
          <a:off x="1584399" y="357965"/>
          <a:ext cx="78627" cy="147682"/>
        </a:xfrm>
        <a:prstGeom prst="chevron">
          <a:avLst>
            <a:gd name="adj" fmla="val 9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AFB9D7E-5AEC-4B2C-8719-925598760B72}">
      <dsp:nvSpPr>
        <dsp:cNvPr id="0" name=""/>
        <dsp:cNvSpPr/>
      </dsp:nvSpPr>
      <dsp:spPr>
        <a:xfrm>
          <a:off x="446764" y="87967"/>
          <a:ext cx="654860" cy="654860"/>
        </a:xfrm>
        <a:prstGeom prst="ellipse">
          <a:avLst/>
        </a:prstGeom>
        <a:solidFill>
          <a:schemeClr val="accent6">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412" tIns="25412" rIns="25412" bIns="25412" numCol="1" spcCol="1270" anchor="ctr" anchorCtr="0">
          <a:noAutofit/>
        </a:bodyPr>
        <a:lstStyle/>
        <a:p>
          <a:pPr marL="0" lvl="0" indent="0" algn="ctr" defTabSz="1289050">
            <a:lnSpc>
              <a:spcPct val="90000"/>
            </a:lnSpc>
            <a:spcBef>
              <a:spcPct val="0"/>
            </a:spcBef>
            <a:spcAft>
              <a:spcPct val="35000"/>
            </a:spcAft>
            <a:buNone/>
          </a:pPr>
          <a:r>
            <a:rPr lang="en-US" sz="2900" kern="1200"/>
            <a:t>1</a:t>
          </a:r>
        </a:p>
      </dsp:txBody>
      <dsp:txXfrm>
        <a:off x="542666" y="183869"/>
        <a:ext cx="463056" cy="463056"/>
      </dsp:txXfrm>
    </dsp:sp>
    <dsp:sp modelId="{10006C81-A933-4C8B-9904-8B4EABCCDE97}">
      <dsp:nvSpPr>
        <dsp:cNvPr id="0" name=""/>
        <dsp:cNvSpPr/>
      </dsp:nvSpPr>
      <dsp:spPr>
        <a:xfrm>
          <a:off x="5012" y="908428"/>
          <a:ext cx="153836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348" tIns="165100" rIns="121348" bIns="165100" numCol="1" spcCol="1270" anchor="t" anchorCtr="0">
          <a:noAutofit/>
        </a:bodyPr>
        <a:lstStyle/>
        <a:p>
          <a:pPr marL="0" lvl="0" indent="0" algn="l" defTabSz="488950">
            <a:lnSpc>
              <a:spcPct val="90000"/>
            </a:lnSpc>
            <a:spcBef>
              <a:spcPct val="0"/>
            </a:spcBef>
            <a:spcAft>
              <a:spcPct val="35000"/>
            </a:spcAft>
            <a:buNone/>
          </a:pPr>
          <a:r>
            <a:rPr lang="en-US" sz="1100" kern="1200"/>
            <a:t>The details of the head of the locust</a:t>
          </a:r>
        </a:p>
      </dsp:txBody>
      <dsp:txXfrm>
        <a:off x="5012" y="1216101"/>
        <a:ext cx="1538364" cy="1657927"/>
      </dsp:txXfrm>
    </dsp:sp>
    <dsp:sp modelId="{282DF7C8-9BC8-4094-B1DD-4FE3ACF7F881}">
      <dsp:nvSpPr>
        <dsp:cNvPr id="0" name=""/>
        <dsp:cNvSpPr/>
      </dsp:nvSpPr>
      <dsp:spPr>
        <a:xfrm>
          <a:off x="1714306" y="415362"/>
          <a:ext cx="1538364" cy="72"/>
        </a:xfrm>
        <a:prstGeom prst="rect">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8447BC7-DD1A-4CF3-91A5-BEEE55EC0F4E}">
      <dsp:nvSpPr>
        <dsp:cNvPr id="0" name=""/>
        <dsp:cNvSpPr/>
      </dsp:nvSpPr>
      <dsp:spPr>
        <a:xfrm>
          <a:off x="3293693" y="357965"/>
          <a:ext cx="78627" cy="147682"/>
        </a:xfrm>
        <a:prstGeom prst="chevron">
          <a:avLst>
            <a:gd name="adj" fmla="val 9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525C4F8-E322-4182-9584-D8BC88724822}">
      <dsp:nvSpPr>
        <dsp:cNvPr id="0" name=""/>
        <dsp:cNvSpPr/>
      </dsp:nvSpPr>
      <dsp:spPr>
        <a:xfrm>
          <a:off x="2156057" y="87967"/>
          <a:ext cx="654860" cy="654860"/>
        </a:xfrm>
        <a:prstGeom prst="ellipse">
          <a:avLst/>
        </a:prstGeom>
        <a:solidFill>
          <a:schemeClr val="accent6">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412" tIns="25412" rIns="25412" bIns="25412" numCol="1" spcCol="1270" anchor="ctr" anchorCtr="0">
          <a:noAutofit/>
        </a:bodyPr>
        <a:lstStyle/>
        <a:p>
          <a:pPr marL="0" lvl="0" indent="0" algn="ctr" defTabSz="1289050">
            <a:lnSpc>
              <a:spcPct val="90000"/>
            </a:lnSpc>
            <a:spcBef>
              <a:spcPct val="0"/>
            </a:spcBef>
            <a:spcAft>
              <a:spcPct val="35000"/>
            </a:spcAft>
            <a:buNone/>
          </a:pPr>
          <a:r>
            <a:rPr lang="en-US" sz="2900" kern="1200"/>
            <a:t>2</a:t>
          </a:r>
        </a:p>
      </dsp:txBody>
      <dsp:txXfrm>
        <a:off x="2251959" y="183869"/>
        <a:ext cx="463056" cy="463056"/>
      </dsp:txXfrm>
    </dsp:sp>
    <dsp:sp modelId="{94FDE126-2975-4D11-8593-36FA48F66FE2}">
      <dsp:nvSpPr>
        <dsp:cNvPr id="0" name=""/>
        <dsp:cNvSpPr/>
      </dsp:nvSpPr>
      <dsp:spPr>
        <a:xfrm>
          <a:off x="1714306" y="908428"/>
          <a:ext cx="153836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348" tIns="165100" rIns="121348" bIns="165100" numCol="1" spcCol="1270" anchor="t" anchorCtr="0">
          <a:noAutofit/>
        </a:bodyPr>
        <a:lstStyle/>
        <a:p>
          <a:pPr marL="0" lvl="0" indent="0" algn="l" defTabSz="488950">
            <a:lnSpc>
              <a:spcPct val="90000"/>
            </a:lnSpc>
            <a:spcBef>
              <a:spcPct val="0"/>
            </a:spcBef>
            <a:spcAft>
              <a:spcPct val="35000"/>
            </a:spcAft>
            <a:buNone/>
          </a:pPr>
          <a:r>
            <a:rPr lang="en-US" sz="1100" kern="1200"/>
            <a:t>The details of the horses</a:t>
          </a:r>
        </a:p>
      </dsp:txBody>
      <dsp:txXfrm>
        <a:off x="1714306" y="1216101"/>
        <a:ext cx="1538364" cy="1657927"/>
      </dsp:txXfrm>
    </dsp:sp>
    <dsp:sp modelId="{04408670-F163-4B02-BDBA-26D82D0D7D2A}">
      <dsp:nvSpPr>
        <dsp:cNvPr id="0" name=""/>
        <dsp:cNvSpPr/>
      </dsp:nvSpPr>
      <dsp:spPr>
        <a:xfrm>
          <a:off x="3423599" y="415362"/>
          <a:ext cx="1538364" cy="72"/>
        </a:xfrm>
        <a:prstGeom prst="rect">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4743579-BCCC-4653-81BB-40646C99F347}">
      <dsp:nvSpPr>
        <dsp:cNvPr id="0" name=""/>
        <dsp:cNvSpPr/>
      </dsp:nvSpPr>
      <dsp:spPr>
        <a:xfrm>
          <a:off x="5002986" y="357965"/>
          <a:ext cx="78627" cy="147682"/>
        </a:xfrm>
        <a:prstGeom prst="chevron">
          <a:avLst>
            <a:gd name="adj" fmla="val 9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2AF74FD-2A10-4A91-B209-06E42796D643}">
      <dsp:nvSpPr>
        <dsp:cNvPr id="0" name=""/>
        <dsp:cNvSpPr/>
      </dsp:nvSpPr>
      <dsp:spPr>
        <a:xfrm>
          <a:off x="3865351" y="87967"/>
          <a:ext cx="654860" cy="654860"/>
        </a:xfrm>
        <a:prstGeom prst="ellipse">
          <a:avLst/>
        </a:prstGeom>
        <a:solidFill>
          <a:schemeClr val="accent6">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412" tIns="25412" rIns="25412" bIns="25412" numCol="1" spcCol="1270" anchor="ctr" anchorCtr="0">
          <a:noAutofit/>
        </a:bodyPr>
        <a:lstStyle/>
        <a:p>
          <a:pPr marL="0" lvl="0" indent="0" algn="ctr" defTabSz="1289050">
            <a:lnSpc>
              <a:spcPct val="90000"/>
            </a:lnSpc>
            <a:spcBef>
              <a:spcPct val="0"/>
            </a:spcBef>
            <a:spcAft>
              <a:spcPct val="35000"/>
            </a:spcAft>
            <a:buNone/>
          </a:pPr>
          <a:r>
            <a:rPr lang="en-US" sz="2900" kern="1200"/>
            <a:t>3</a:t>
          </a:r>
        </a:p>
      </dsp:txBody>
      <dsp:txXfrm>
        <a:off x="3961253" y="183869"/>
        <a:ext cx="463056" cy="463056"/>
      </dsp:txXfrm>
    </dsp:sp>
    <dsp:sp modelId="{8CF166E6-55D0-41F1-BE38-AB13C70D1202}">
      <dsp:nvSpPr>
        <dsp:cNvPr id="0" name=""/>
        <dsp:cNvSpPr/>
      </dsp:nvSpPr>
      <dsp:spPr>
        <a:xfrm>
          <a:off x="3423599" y="908428"/>
          <a:ext cx="153836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348" tIns="165100" rIns="121348" bIns="165100" numCol="1" spcCol="1270" anchor="t" anchorCtr="0">
          <a:noAutofit/>
        </a:bodyPr>
        <a:lstStyle/>
        <a:p>
          <a:pPr marL="0" lvl="0" indent="0" algn="l" defTabSz="488950">
            <a:lnSpc>
              <a:spcPct val="90000"/>
            </a:lnSpc>
            <a:spcBef>
              <a:spcPct val="0"/>
            </a:spcBef>
            <a:spcAft>
              <a:spcPct val="35000"/>
            </a:spcAft>
            <a:buNone/>
          </a:pPr>
          <a:r>
            <a:rPr lang="en-US" sz="1100" kern="1200" dirty="0"/>
            <a:t>The details of their hair  </a:t>
          </a:r>
        </a:p>
      </dsp:txBody>
      <dsp:txXfrm>
        <a:off x="3423599" y="1216101"/>
        <a:ext cx="1538364" cy="1657927"/>
      </dsp:txXfrm>
    </dsp:sp>
    <dsp:sp modelId="{08F0F0A3-916A-463C-9C1D-E6D5457E3731}">
      <dsp:nvSpPr>
        <dsp:cNvPr id="0" name=""/>
        <dsp:cNvSpPr/>
      </dsp:nvSpPr>
      <dsp:spPr>
        <a:xfrm>
          <a:off x="5132893" y="415362"/>
          <a:ext cx="1538364" cy="72"/>
        </a:xfrm>
        <a:prstGeom prst="rect">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8954BE4-4D7C-4813-9D3B-4BE8AB2995C3}">
      <dsp:nvSpPr>
        <dsp:cNvPr id="0" name=""/>
        <dsp:cNvSpPr/>
      </dsp:nvSpPr>
      <dsp:spPr>
        <a:xfrm>
          <a:off x="6712280" y="357965"/>
          <a:ext cx="78627" cy="147682"/>
        </a:xfrm>
        <a:prstGeom prst="chevron">
          <a:avLst>
            <a:gd name="adj" fmla="val 9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B22399-C2C3-4780-A6CB-BF44D10F476C}">
      <dsp:nvSpPr>
        <dsp:cNvPr id="0" name=""/>
        <dsp:cNvSpPr/>
      </dsp:nvSpPr>
      <dsp:spPr>
        <a:xfrm>
          <a:off x="5574644" y="87967"/>
          <a:ext cx="654860" cy="654860"/>
        </a:xfrm>
        <a:prstGeom prst="ellipse">
          <a:avLst/>
        </a:prstGeom>
        <a:solidFill>
          <a:schemeClr val="accent6">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412" tIns="25412" rIns="25412" bIns="25412" numCol="1" spcCol="1270" anchor="ctr" anchorCtr="0">
          <a:noAutofit/>
        </a:bodyPr>
        <a:lstStyle/>
        <a:p>
          <a:pPr marL="0" lvl="0" indent="0" algn="ctr" defTabSz="1289050">
            <a:lnSpc>
              <a:spcPct val="90000"/>
            </a:lnSpc>
            <a:spcBef>
              <a:spcPct val="0"/>
            </a:spcBef>
            <a:spcAft>
              <a:spcPct val="35000"/>
            </a:spcAft>
            <a:buNone/>
          </a:pPr>
          <a:r>
            <a:rPr lang="en-US" sz="2900" kern="1200"/>
            <a:t>4</a:t>
          </a:r>
        </a:p>
      </dsp:txBody>
      <dsp:txXfrm>
        <a:off x="5670546" y="183869"/>
        <a:ext cx="463056" cy="463056"/>
      </dsp:txXfrm>
    </dsp:sp>
    <dsp:sp modelId="{1CD37D46-B2A4-4E43-A8B4-FD387CA3F0D7}">
      <dsp:nvSpPr>
        <dsp:cNvPr id="0" name=""/>
        <dsp:cNvSpPr/>
      </dsp:nvSpPr>
      <dsp:spPr>
        <a:xfrm>
          <a:off x="5132893" y="908428"/>
          <a:ext cx="153836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348" tIns="165100" rIns="121348" bIns="165100" numCol="1" spcCol="1270" anchor="t" anchorCtr="0">
          <a:noAutofit/>
        </a:bodyPr>
        <a:lstStyle/>
        <a:p>
          <a:pPr marL="0" lvl="0" indent="0" algn="l" defTabSz="488950">
            <a:lnSpc>
              <a:spcPct val="90000"/>
            </a:lnSpc>
            <a:spcBef>
              <a:spcPct val="0"/>
            </a:spcBef>
            <a:spcAft>
              <a:spcPct val="35000"/>
            </a:spcAft>
            <a:buNone/>
          </a:pPr>
          <a:r>
            <a:rPr lang="en-US" sz="1100" kern="1200"/>
            <a:t>The details of turban</a:t>
          </a:r>
        </a:p>
      </dsp:txBody>
      <dsp:txXfrm>
        <a:off x="5132893" y="1216101"/>
        <a:ext cx="1538364" cy="1657927"/>
      </dsp:txXfrm>
    </dsp:sp>
    <dsp:sp modelId="{18C60E90-BFE7-4A4F-B338-94880831658E}">
      <dsp:nvSpPr>
        <dsp:cNvPr id="0" name=""/>
        <dsp:cNvSpPr/>
      </dsp:nvSpPr>
      <dsp:spPr>
        <a:xfrm>
          <a:off x="6842186" y="415361"/>
          <a:ext cx="1538364" cy="72"/>
        </a:xfrm>
        <a:prstGeom prst="rect">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7478A7-A4E1-4070-A178-6734707B5FC0}">
      <dsp:nvSpPr>
        <dsp:cNvPr id="0" name=""/>
        <dsp:cNvSpPr/>
      </dsp:nvSpPr>
      <dsp:spPr>
        <a:xfrm>
          <a:off x="8421573" y="357965"/>
          <a:ext cx="78627" cy="147682"/>
        </a:xfrm>
        <a:prstGeom prst="chevron">
          <a:avLst>
            <a:gd name="adj" fmla="val 9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3AB9FBF-DBE4-4051-8D16-00D6AEF243E2}">
      <dsp:nvSpPr>
        <dsp:cNvPr id="0" name=""/>
        <dsp:cNvSpPr/>
      </dsp:nvSpPr>
      <dsp:spPr>
        <a:xfrm>
          <a:off x="7283938" y="87967"/>
          <a:ext cx="654860" cy="654860"/>
        </a:xfrm>
        <a:prstGeom prst="ellipse">
          <a:avLst/>
        </a:prstGeom>
        <a:solidFill>
          <a:schemeClr val="accent6">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412" tIns="25412" rIns="25412" bIns="25412" numCol="1" spcCol="1270" anchor="ctr" anchorCtr="0">
          <a:noAutofit/>
        </a:bodyPr>
        <a:lstStyle/>
        <a:p>
          <a:pPr marL="0" lvl="0" indent="0" algn="ctr" defTabSz="1289050">
            <a:lnSpc>
              <a:spcPct val="90000"/>
            </a:lnSpc>
            <a:spcBef>
              <a:spcPct val="0"/>
            </a:spcBef>
            <a:spcAft>
              <a:spcPct val="35000"/>
            </a:spcAft>
            <a:buNone/>
          </a:pPr>
          <a:r>
            <a:rPr lang="en-US" sz="2900" kern="1200"/>
            <a:t>5</a:t>
          </a:r>
        </a:p>
      </dsp:txBody>
      <dsp:txXfrm>
        <a:off x="7379840" y="183869"/>
        <a:ext cx="463056" cy="463056"/>
      </dsp:txXfrm>
    </dsp:sp>
    <dsp:sp modelId="{3B6DB26E-FA1F-44CC-8A9B-904F69C3BEF6}">
      <dsp:nvSpPr>
        <dsp:cNvPr id="0" name=""/>
        <dsp:cNvSpPr/>
      </dsp:nvSpPr>
      <dsp:spPr>
        <a:xfrm>
          <a:off x="6842186" y="908428"/>
          <a:ext cx="153836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348" tIns="165100" rIns="121348" bIns="165100" numCol="1" spcCol="1270" anchor="t" anchorCtr="0">
          <a:noAutofit/>
        </a:bodyPr>
        <a:lstStyle/>
        <a:p>
          <a:pPr marL="0" lvl="0" indent="0" algn="l" defTabSz="488950">
            <a:lnSpc>
              <a:spcPct val="90000"/>
            </a:lnSpc>
            <a:spcBef>
              <a:spcPct val="0"/>
            </a:spcBef>
            <a:spcAft>
              <a:spcPct val="35000"/>
            </a:spcAft>
            <a:buNone/>
          </a:pPr>
          <a:r>
            <a:rPr lang="en-US" sz="1100" kern="1200" dirty="0"/>
            <a:t>The details of their empire</a:t>
          </a:r>
        </a:p>
      </dsp:txBody>
      <dsp:txXfrm>
        <a:off x="6842186" y="1216101"/>
        <a:ext cx="1538364" cy="1657927"/>
      </dsp:txXfrm>
    </dsp:sp>
    <dsp:sp modelId="{A0693B1E-886C-4965-87E1-8FFA484D724E}">
      <dsp:nvSpPr>
        <dsp:cNvPr id="0" name=""/>
        <dsp:cNvSpPr/>
      </dsp:nvSpPr>
      <dsp:spPr>
        <a:xfrm>
          <a:off x="8551479" y="415361"/>
          <a:ext cx="769182" cy="72"/>
        </a:xfrm>
        <a:prstGeom prst="rect">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A8EF2B-3C97-45BE-879F-8EBFA4DEEA0A}">
      <dsp:nvSpPr>
        <dsp:cNvPr id="0" name=""/>
        <dsp:cNvSpPr/>
      </dsp:nvSpPr>
      <dsp:spPr>
        <a:xfrm>
          <a:off x="8993231" y="87967"/>
          <a:ext cx="654860" cy="654860"/>
        </a:xfrm>
        <a:prstGeom prst="ellipse">
          <a:avLst/>
        </a:prstGeom>
        <a:solidFill>
          <a:schemeClr val="accent6">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412" tIns="25412" rIns="25412" bIns="25412" numCol="1" spcCol="1270" anchor="ctr" anchorCtr="0">
          <a:noAutofit/>
        </a:bodyPr>
        <a:lstStyle/>
        <a:p>
          <a:pPr marL="0" lvl="0" indent="0" algn="ctr" defTabSz="1289050">
            <a:lnSpc>
              <a:spcPct val="90000"/>
            </a:lnSpc>
            <a:spcBef>
              <a:spcPct val="0"/>
            </a:spcBef>
            <a:spcAft>
              <a:spcPct val="35000"/>
            </a:spcAft>
            <a:buNone/>
          </a:pPr>
          <a:r>
            <a:rPr lang="en-US" sz="2900" kern="1200"/>
            <a:t>6</a:t>
          </a:r>
        </a:p>
      </dsp:txBody>
      <dsp:txXfrm>
        <a:off x="9089133" y="183869"/>
        <a:ext cx="463056" cy="463056"/>
      </dsp:txXfrm>
    </dsp:sp>
    <dsp:sp modelId="{08C5B792-FAAB-46CA-A506-41B4C400F214}">
      <dsp:nvSpPr>
        <dsp:cNvPr id="0" name=""/>
        <dsp:cNvSpPr/>
      </dsp:nvSpPr>
      <dsp:spPr>
        <a:xfrm>
          <a:off x="8551479" y="908428"/>
          <a:ext cx="153836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rnd"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348" tIns="165100" rIns="121348" bIns="165100" numCol="1" spcCol="1270" anchor="t" anchorCtr="0">
          <a:noAutofit/>
        </a:bodyPr>
        <a:lstStyle/>
        <a:p>
          <a:pPr marL="0" lvl="0" indent="0" algn="l" defTabSz="488950">
            <a:lnSpc>
              <a:spcPct val="90000"/>
            </a:lnSpc>
            <a:spcBef>
              <a:spcPct val="0"/>
            </a:spcBef>
            <a:spcAft>
              <a:spcPct val="35000"/>
            </a:spcAft>
            <a:buNone/>
          </a:pPr>
          <a:r>
            <a:rPr lang="en-US" sz="1100" kern="1200" dirty="0"/>
            <a:t>The details of the time they would reign</a:t>
          </a:r>
        </a:p>
      </dsp:txBody>
      <dsp:txXfrm>
        <a:off x="8551479" y="1216101"/>
        <a:ext cx="1538364" cy="1657927"/>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52306-0001-4419-94CB-314A42E1020D}" type="datetimeFigureOut">
              <a:rPr lang="en-US" smtClean="0"/>
              <a:t>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83F67-AF90-4EBD-B610-8ADB2F98EF98}" type="slidenum">
              <a:rPr lang="en-US" smtClean="0"/>
              <a:t>‹#›</a:t>
            </a:fld>
            <a:endParaRPr lang="en-US"/>
          </a:p>
        </p:txBody>
      </p:sp>
    </p:spTree>
    <p:extLst>
      <p:ext uri="{BB962C8B-B14F-4D97-AF65-F5344CB8AC3E}">
        <p14:creationId xmlns:p14="http://schemas.microsoft.com/office/powerpoint/2010/main" val="177675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B83F67-AF90-4EBD-B610-8ADB2F98EF98}" type="slidenum">
              <a:rPr lang="en-US" smtClean="0"/>
              <a:t>38</a:t>
            </a:fld>
            <a:endParaRPr lang="en-US"/>
          </a:p>
        </p:txBody>
      </p:sp>
    </p:spTree>
    <p:extLst>
      <p:ext uri="{BB962C8B-B14F-4D97-AF65-F5344CB8AC3E}">
        <p14:creationId xmlns:p14="http://schemas.microsoft.com/office/powerpoint/2010/main" val="34524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B83F67-AF90-4EBD-B610-8ADB2F98EF98}" type="slidenum">
              <a:rPr lang="en-US" smtClean="0"/>
              <a:t>42</a:t>
            </a:fld>
            <a:endParaRPr lang="en-US"/>
          </a:p>
        </p:txBody>
      </p:sp>
    </p:spTree>
    <p:extLst>
      <p:ext uri="{BB962C8B-B14F-4D97-AF65-F5344CB8AC3E}">
        <p14:creationId xmlns:p14="http://schemas.microsoft.com/office/powerpoint/2010/main" val="1747703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B83F67-AF90-4EBD-B610-8ADB2F98EF98}" type="slidenum">
              <a:rPr lang="en-US" smtClean="0"/>
              <a:t>45</a:t>
            </a:fld>
            <a:endParaRPr lang="en-US"/>
          </a:p>
        </p:txBody>
      </p:sp>
    </p:spTree>
    <p:extLst>
      <p:ext uri="{BB962C8B-B14F-4D97-AF65-F5344CB8AC3E}">
        <p14:creationId xmlns:p14="http://schemas.microsoft.com/office/powerpoint/2010/main" val="3906666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56051" y="8818565"/>
            <a:ext cx="3027363" cy="465137"/>
          </a:xfrm>
          <a:prstGeom prst="rect">
            <a:avLst/>
          </a:prstGeom>
        </p:spPr>
        <p:txBody>
          <a:bodyPr/>
          <a:lstStyle/>
          <a:p>
            <a:fld id="{BAEFC7BD-DCAB-40B5-9DBF-6583C6AC2D74}" type="slidenum">
              <a:rPr lang="en-US" smtClean="0"/>
              <a:t>50</a:t>
            </a:fld>
            <a:endParaRPr lang="en-US"/>
          </a:p>
        </p:txBody>
      </p:sp>
    </p:spTree>
    <p:extLst>
      <p:ext uri="{BB962C8B-B14F-4D97-AF65-F5344CB8AC3E}">
        <p14:creationId xmlns:p14="http://schemas.microsoft.com/office/powerpoint/2010/main" val="114690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2/6/2018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yCAvorxz7Hw"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Prophetic_biography"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en.wikipedia.org/wiki/Wikipedia:Avoid_weasel_word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9B150-29E0-4BEA-9418-C706286773E7}"/>
              </a:ext>
            </a:extLst>
          </p:cNvPr>
          <p:cNvSpPr>
            <a:spLocks noGrp="1"/>
          </p:cNvSpPr>
          <p:nvPr>
            <p:ph type="ctrTitle"/>
          </p:nvPr>
        </p:nvSpPr>
        <p:spPr>
          <a:xfrm>
            <a:off x="2046288" y="161925"/>
            <a:ext cx="8915399" cy="2262781"/>
          </a:xfrm>
        </p:spPr>
        <p:txBody>
          <a:bodyPr/>
          <a:lstStyle/>
          <a:p>
            <a:r>
              <a:rPr lang="en-US" dirty="0"/>
              <a:t>Israel Through Palestinian eyes PT 1</a:t>
            </a:r>
          </a:p>
        </p:txBody>
      </p:sp>
      <p:sp>
        <p:nvSpPr>
          <p:cNvPr id="3" name="Subtitle 2">
            <a:extLst>
              <a:ext uri="{FF2B5EF4-FFF2-40B4-BE49-F238E27FC236}">
                <a16:creationId xmlns:a16="http://schemas.microsoft.com/office/drawing/2014/main" id="{0ACE042B-9787-4761-97D0-D92C856B0CF5}"/>
              </a:ext>
            </a:extLst>
          </p:cNvPr>
          <p:cNvSpPr>
            <a:spLocks noGrp="1"/>
          </p:cNvSpPr>
          <p:nvPr>
            <p:ph type="subTitle" idx="1"/>
          </p:nvPr>
        </p:nvSpPr>
        <p:spPr/>
        <p:txBody>
          <a:bodyPr/>
          <a:lstStyle/>
          <a:p>
            <a:r>
              <a:rPr lang="en-US" dirty="0"/>
              <a:t>By Bro. Jared Keyes</a:t>
            </a:r>
          </a:p>
        </p:txBody>
      </p:sp>
      <p:pic>
        <p:nvPicPr>
          <p:cNvPr id="5" name="Picture 4">
            <a:extLst>
              <a:ext uri="{FF2B5EF4-FFF2-40B4-BE49-F238E27FC236}">
                <a16:creationId xmlns:a16="http://schemas.microsoft.com/office/drawing/2014/main" id="{6066AE6A-98DD-4C63-91AE-091E6236254A}"/>
              </a:ext>
            </a:extLst>
          </p:cNvPr>
          <p:cNvPicPr>
            <a:picLocks noChangeAspect="1"/>
          </p:cNvPicPr>
          <p:nvPr/>
        </p:nvPicPr>
        <p:blipFill>
          <a:blip r:embed="rId2"/>
          <a:stretch>
            <a:fillRect/>
          </a:stretch>
        </p:blipFill>
        <p:spPr>
          <a:xfrm>
            <a:off x="5353049" y="1957979"/>
            <a:ext cx="6355561" cy="4766671"/>
          </a:xfrm>
          <a:prstGeom prst="rect">
            <a:avLst/>
          </a:prstGeom>
        </p:spPr>
      </p:pic>
    </p:spTree>
    <p:extLst>
      <p:ext uri="{BB962C8B-B14F-4D97-AF65-F5344CB8AC3E}">
        <p14:creationId xmlns:p14="http://schemas.microsoft.com/office/powerpoint/2010/main" val="2624516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8B78526-24DB-4574-9ABE-2882BF856500}"/>
              </a:ext>
            </a:extLst>
          </p:cNvPr>
          <p:cNvPicPr>
            <a:picLocks noChangeAspect="1"/>
          </p:cNvPicPr>
          <p:nvPr/>
        </p:nvPicPr>
        <p:blipFill rotWithShape="1">
          <a:blip r:embed="rId2"/>
          <a:srcRect l="2429" r="22113" b="-2"/>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D7446817-E754-4BBA-ACC6-FF00EE8E4840}"/>
              </a:ext>
            </a:extLst>
          </p:cNvPr>
          <p:cNvSpPr>
            <a:spLocks noGrp="1"/>
          </p:cNvSpPr>
          <p:nvPr>
            <p:ph type="title"/>
          </p:nvPr>
        </p:nvSpPr>
        <p:spPr>
          <a:xfrm>
            <a:off x="649224" y="645106"/>
            <a:ext cx="3650279" cy="1259894"/>
          </a:xfrm>
        </p:spPr>
        <p:txBody>
          <a:bodyPr>
            <a:normAutofit/>
          </a:bodyPr>
          <a:lstStyle/>
          <a:p>
            <a:r>
              <a:rPr lang="en-US" dirty="0"/>
              <a:t>The bottomless pit opens up</a:t>
            </a:r>
          </a:p>
        </p:txBody>
      </p:sp>
      <p:sp>
        <p:nvSpPr>
          <p:cNvPr id="3" name="Content Placeholder 2">
            <a:extLst>
              <a:ext uri="{FF2B5EF4-FFF2-40B4-BE49-F238E27FC236}">
                <a16:creationId xmlns:a16="http://schemas.microsoft.com/office/drawing/2014/main" id="{E56214D6-8E91-4878-A6F5-5AC642A7F354}"/>
              </a:ext>
            </a:extLst>
          </p:cNvPr>
          <p:cNvSpPr>
            <a:spLocks noGrp="1"/>
          </p:cNvSpPr>
          <p:nvPr>
            <p:ph idx="1"/>
          </p:nvPr>
        </p:nvSpPr>
        <p:spPr>
          <a:xfrm>
            <a:off x="649225" y="2133600"/>
            <a:ext cx="3650278" cy="3759253"/>
          </a:xfrm>
        </p:spPr>
        <p:txBody>
          <a:bodyPr>
            <a:normAutofit fontScale="92500" lnSpcReduction="10000"/>
          </a:bodyPr>
          <a:lstStyle/>
          <a:p>
            <a:r>
              <a:rPr lang="en-US" dirty="0"/>
              <a:t>Fire and smoke come out</a:t>
            </a:r>
          </a:p>
          <a:p>
            <a:r>
              <a:rPr lang="en-US" dirty="0"/>
              <a:t>Given the key or the power to change the heavens (sun and the moon are to be </a:t>
            </a:r>
            <a:r>
              <a:rPr lang="en-US" dirty="0" err="1"/>
              <a:t>darkend</a:t>
            </a:r>
            <a:r>
              <a:rPr lang="en-US" dirty="0"/>
              <a:t>) </a:t>
            </a:r>
          </a:p>
          <a:p>
            <a:r>
              <a:rPr lang="en-US" dirty="0"/>
              <a:t> The Key usually refers to the rulership</a:t>
            </a:r>
          </a:p>
          <a:p>
            <a:r>
              <a:rPr lang="en-US" dirty="0"/>
              <a:t>Hear o heavens hear o earth</a:t>
            </a:r>
          </a:p>
          <a:p>
            <a:pPr lvl="1"/>
            <a:r>
              <a:rPr lang="en-US" dirty="0"/>
              <a:t>Rev 3V7 Jesus is given key of David – a symbol of power</a:t>
            </a:r>
          </a:p>
          <a:p>
            <a:r>
              <a:rPr lang="en-US" dirty="0"/>
              <a:t>The bottomless pit – out of it come all these judgements of almighty God</a:t>
            </a:r>
          </a:p>
        </p:txBody>
      </p:sp>
      <p:sp>
        <p:nvSpPr>
          <p:cNvPr id="5" name="TextBox 4">
            <a:extLst>
              <a:ext uri="{FF2B5EF4-FFF2-40B4-BE49-F238E27FC236}">
                <a16:creationId xmlns:a16="http://schemas.microsoft.com/office/drawing/2014/main" id="{120F4686-CAC1-4ECA-8622-4E9116FBD194}"/>
              </a:ext>
            </a:extLst>
          </p:cNvPr>
          <p:cNvSpPr txBox="1"/>
          <p:nvPr/>
        </p:nvSpPr>
        <p:spPr>
          <a:xfrm>
            <a:off x="5019675" y="4772024"/>
            <a:ext cx="6553445" cy="1754326"/>
          </a:xfrm>
          <a:prstGeom prst="rect">
            <a:avLst/>
          </a:prstGeom>
          <a:noFill/>
        </p:spPr>
        <p:txBody>
          <a:bodyPr wrap="square" rtlCol="0">
            <a:spAutoFit/>
          </a:bodyPr>
          <a:lstStyle/>
          <a:p>
            <a:r>
              <a:rPr lang="en-US" dirty="0">
                <a:solidFill>
                  <a:schemeClr val="bg1"/>
                </a:solidFill>
              </a:rPr>
              <a:t>And he opened the bottomless pit; and there arose a smoke out of the pit, as the smoke of a great furnace; and the sun and the air were darkened by reason of the smoke of the pit. Rev 9V2</a:t>
            </a:r>
          </a:p>
          <a:p>
            <a:endParaRPr lang="en-US" dirty="0">
              <a:solidFill>
                <a:schemeClr val="bg1"/>
              </a:solidFill>
            </a:endParaRPr>
          </a:p>
          <a:p>
            <a:endParaRPr lang="en-US" dirty="0"/>
          </a:p>
        </p:txBody>
      </p:sp>
    </p:spTree>
    <p:extLst>
      <p:ext uri="{BB962C8B-B14F-4D97-AF65-F5344CB8AC3E}">
        <p14:creationId xmlns:p14="http://schemas.microsoft.com/office/powerpoint/2010/main" val="4255555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A153-4AAF-48CD-87B0-BCD835B51144}"/>
              </a:ext>
            </a:extLst>
          </p:cNvPr>
          <p:cNvSpPr>
            <a:spLocks noGrp="1"/>
          </p:cNvSpPr>
          <p:nvPr>
            <p:ph type="title"/>
          </p:nvPr>
        </p:nvSpPr>
        <p:spPr/>
        <p:txBody>
          <a:bodyPr/>
          <a:lstStyle/>
          <a:p>
            <a:r>
              <a:rPr lang="en-US" dirty="0"/>
              <a:t>The Furnace</a:t>
            </a:r>
          </a:p>
        </p:txBody>
      </p:sp>
      <p:sp>
        <p:nvSpPr>
          <p:cNvPr id="3" name="Content Placeholder 2">
            <a:extLst>
              <a:ext uri="{FF2B5EF4-FFF2-40B4-BE49-F238E27FC236}">
                <a16:creationId xmlns:a16="http://schemas.microsoft.com/office/drawing/2014/main" id="{03BEDCE1-F7F0-4EA5-8278-FFFC5A361B96}"/>
              </a:ext>
            </a:extLst>
          </p:cNvPr>
          <p:cNvSpPr>
            <a:spLocks noGrp="1"/>
          </p:cNvSpPr>
          <p:nvPr>
            <p:ph idx="1"/>
          </p:nvPr>
        </p:nvSpPr>
        <p:spPr>
          <a:xfrm>
            <a:off x="2272684" y="1905000"/>
            <a:ext cx="9702445" cy="4551285"/>
          </a:xfrm>
        </p:spPr>
        <p:txBody>
          <a:bodyPr>
            <a:normAutofit fontScale="77500" lnSpcReduction="20000"/>
          </a:bodyPr>
          <a:lstStyle/>
          <a:p>
            <a:r>
              <a:rPr lang="en-US" sz="2300" b="1" dirty="0" err="1"/>
              <a:t>Deut</a:t>
            </a:r>
            <a:r>
              <a:rPr lang="en-US" sz="2300" b="1" dirty="0"/>
              <a:t> 29V 20 </a:t>
            </a:r>
            <a:r>
              <a:rPr lang="en-US" dirty="0"/>
              <a:t>The LORD will not spare him, but then the anger of the LORD and his jealousy </a:t>
            </a:r>
            <a:r>
              <a:rPr lang="en-US" dirty="0">
                <a:solidFill>
                  <a:srgbClr val="FF0000"/>
                </a:solidFill>
              </a:rPr>
              <a:t>shall smoke </a:t>
            </a:r>
            <a:r>
              <a:rPr lang="en-US" dirty="0"/>
              <a:t>against that man, and all the curses that are written in this book shall lie upon him, and the LORD shall blot out his name from under heaven.</a:t>
            </a:r>
          </a:p>
          <a:p>
            <a:endParaRPr lang="en-US" dirty="0"/>
          </a:p>
          <a:p>
            <a:r>
              <a:rPr lang="en-US" sz="2300" b="1" dirty="0"/>
              <a:t>2Thes 1:8-9 </a:t>
            </a:r>
            <a:r>
              <a:rPr lang="en-US" dirty="0"/>
              <a:t>In </a:t>
            </a:r>
            <a:r>
              <a:rPr lang="en-US" dirty="0">
                <a:solidFill>
                  <a:srgbClr val="FF0000"/>
                </a:solidFill>
              </a:rPr>
              <a:t>flaming fire </a:t>
            </a:r>
            <a:r>
              <a:rPr lang="en-US" dirty="0"/>
              <a:t>taking vengeance on them that know not God, and that obey not the gospel of our Lord Jesus Christ:</a:t>
            </a:r>
          </a:p>
          <a:p>
            <a:pPr marL="0" indent="0">
              <a:buNone/>
            </a:pPr>
            <a:r>
              <a:rPr lang="en-US" dirty="0"/>
              <a:t>	9  Who </a:t>
            </a:r>
            <a:r>
              <a:rPr lang="en-US" dirty="0">
                <a:solidFill>
                  <a:srgbClr val="FF0000"/>
                </a:solidFill>
              </a:rPr>
              <a:t>shall be punished with everlasting destruction </a:t>
            </a:r>
            <a:r>
              <a:rPr lang="en-US" dirty="0"/>
              <a:t>from the presence of the Lord, and from the glory 	of his power;</a:t>
            </a:r>
          </a:p>
          <a:p>
            <a:endParaRPr lang="en-US" dirty="0"/>
          </a:p>
          <a:p>
            <a:r>
              <a:rPr lang="en-US" sz="2300" b="1" dirty="0"/>
              <a:t>Is 66v15-18 </a:t>
            </a:r>
            <a:r>
              <a:rPr lang="en-US" dirty="0"/>
              <a:t>For, behold, the LORD will come </a:t>
            </a:r>
            <a:r>
              <a:rPr lang="en-US" dirty="0">
                <a:solidFill>
                  <a:srgbClr val="FF0000"/>
                </a:solidFill>
              </a:rPr>
              <a:t>with fire</a:t>
            </a:r>
            <a:r>
              <a:rPr lang="en-US" dirty="0"/>
              <a:t>, and with his chariots like a whirlwind, to render his </a:t>
            </a:r>
            <a:r>
              <a:rPr lang="en-US" dirty="0">
                <a:solidFill>
                  <a:srgbClr val="FF0000"/>
                </a:solidFill>
              </a:rPr>
              <a:t>anger with fury</a:t>
            </a:r>
            <a:r>
              <a:rPr lang="en-US" dirty="0"/>
              <a:t>, and his rebuke with </a:t>
            </a:r>
            <a:r>
              <a:rPr lang="en-US" dirty="0">
                <a:solidFill>
                  <a:srgbClr val="FF0000"/>
                </a:solidFill>
              </a:rPr>
              <a:t>flames of fire</a:t>
            </a:r>
            <a:r>
              <a:rPr lang="en-US" dirty="0"/>
              <a:t>.</a:t>
            </a:r>
          </a:p>
          <a:p>
            <a:pPr marL="0" indent="0">
              <a:buNone/>
            </a:pPr>
            <a:r>
              <a:rPr lang="en-US" dirty="0"/>
              <a:t>	16  For by fire and by his sword will the LORD plead with all flesh: and the slain of the LORD shall be many.</a:t>
            </a:r>
          </a:p>
          <a:p>
            <a:pPr marL="0" indent="0">
              <a:buNone/>
            </a:pPr>
            <a:r>
              <a:rPr lang="en-US" dirty="0"/>
              <a:t>	17  They that sanctify themselves, and purify themselves in the gardens behind one tree in the midst, 		eating swine's flesh, 	and the abomination, and the mouse, shall be consumed together, </a:t>
            </a:r>
            <a:r>
              <a:rPr lang="en-US" dirty="0" err="1"/>
              <a:t>saith</a:t>
            </a:r>
            <a:r>
              <a:rPr lang="en-US" dirty="0"/>
              <a:t> the LORD.</a:t>
            </a:r>
          </a:p>
          <a:p>
            <a:pPr marL="0" indent="0">
              <a:buNone/>
            </a:pPr>
            <a:r>
              <a:rPr lang="en-US" dirty="0"/>
              <a:t>	18  For I know their works and their thoughts: it shall come, that I will gather all nations and tongues; and 	they shall come, and see my glory.</a:t>
            </a:r>
          </a:p>
          <a:p>
            <a:endParaRPr lang="en-US" dirty="0"/>
          </a:p>
          <a:p>
            <a:endParaRPr lang="en-US" dirty="0"/>
          </a:p>
        </p:txBody>
      </p:sp>
    </p:spTree>
    <p:extLst>
      <p:ext uri="{BB962C8B-B14F-4D97-AF65-F5344CB8AC3E}">
        <p14:creationId xmlns:p14="http://schemas.microsoft.com/office/powerpoint/2010/main" val="1364671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1F375E-2051-4D86-915A-830FAB7B99DD}"/>
              </a:ext>
            </a:extLst>
          </p:cNvPr>
          <p:cNvSpPr>
            <a:spLocks noGrp="1"/>
          </p:cNvSpPr>
          <p:nvPr>
            <p:ph type="title"/>
          </p:nvPr>
        </p:nvSpPr>
        <p:spPr>
          <a:xfrm>
            <a:off x="649224" y="645106"/>
            <a:ext cx="3650279" cy="1259894"/>
          </a:xfrm>
        </p:spPr>
        <p:txBody>
          <a:bodyPr>
            <a:normAutofit/>
          </a:bodyPr>
          <a:lstStyle/>
          <a:p>
            <a:r>
              <a:rPr lang="en-US" sz="3300"/>
              <a:t>Out of pit come out Locusts</a:t>
            </a:r>
          </a:p>
        </p:txBody>
      </p:sp>
      <p:sp>
        <p:nvSpPr>
          <p:cNvPr id="9" name="Content Placeholder 8"/>
          <p:cNvSpPr>
            <a:spLocks noGrp="1"/>
          </p:cNvSpPr>
          <p:nvPr>
            <p:ph idx="1"/>
          </p:nvPr>
        </p:nvSpPr>
        <p:spPr>
          <a:xfrm>
            <a:off x="649225" y="2133600"/>
            <a:ext cx="3650278" cy="3759253"/>
          </a:xfrm>
        </p:spPr>
        <p:txBody>
          <a:bodyPr>
            <a:normAutofit fontScale="92500"/>
          </a:bodyPr>
          <a:lstStyle/>
          <a:p>
            <a:r>
              <a:rPr lang="en-US" dirty="0"/>
              <a:t>Unto them was given power</a:t>
            </a:r>
          </a:p>
          <a:p>
            <a:pPr lvl="1"/>
            <a:r>
              <a:rPr lang="en-US" dirty="0"/>
              <a:t>As scorpions are given power</a:t>
            </a:r>
          </a:p>
          <a:p>
            <a:r>
              <a:rPr lang="en-US" dirty="0" err="1"/>
              <a:t>Strongs</a:t>
            </a:r>
            <a:r>
              <a:rPr lang="en-US" dirty="0"/>
              <a:t> #0200 </a:t>
            </a:r>
            <a:r>
              <a:rPr lang="en-US" dirty="0" err="1"/>
              <a:t>akris</a:t>
            </a:r>
            <a:r>
              <a:rPr lang="en-US" dirty="0"/>
              <a:t> {</a:t>
            </a:r>
            <a:r>
              <a:rPr lang="en-US" dirty="0" err="1"/>
              <a:t>ak-rece</a:t>
            </a:r>
            <a:r>
              <a:rPr lang="en-US" dirty="0"/>
              <a:t>'}</a:t>
            </a:r>
          </a:p>
          <a:p>
            <a:pPr lvl="1"/>
            <a:r>
              <a:rPr lang="en-US" dirty="0"/>
              <a:t>almost every spring are carried by the wind from Arabia into Palestine, and having devastated that country, migrate to regions farther north, until they perish by falling into the sea. </a:t>
            </a:r>
          </a:p>
          <a:p>
            <a:r>
              <a:rPr lang="en-US" dirty="0"/>
              <a:t>A power the would arise out of the area of Arabia</a:t>
            </a:r>
          </a:p>
        </p:txBody>
      </p:sp>
      <p:pic>
        <p:nvPicPr>
          <p:cNvPr id="8" name="Picture 7">
            <a:extLst>
              <a:ext uri="{FF2B5EF4-FFF2-40B4-BE49-F238E27FC236}">
                <a16:creationId xmlns:a16="http://schemas.microsoft.com/office/drawing/2014/main" id="{B3C1F95F-ECC2-4E9A-B243-2F076842A74B}"/>
              </a:ext>
            </a:extLst>
          </p:cNvPr>
          <p:cNvPicPr>
            <a:picLocks noChangeAspect="1"/>
          </p:cNvPicPr>
          <p:nvPr/>
        </p:nvPicPr>
        <p:blipFill>
          <a:blip r:embed="rId2"/>
          <a:stretch>
            <a:fillRect/>
          </a:stretch>
        </p:blipFill>
        <p:spPr>
          <a:xfrm>
            <a:off x="4737121" y="1187388"/>
            <a:ext cx="6556531" cy="4483223"/>
          </a:xfrm>
          <a:prstGeom prst="rect">
            <a:avLst/>
          </a:prstGeom>
        </p:spPr>
      </p:pic>
      <p:sp>
        <p:nvSpPr>
          <p:cNvPr id="10" name="TextBox 9">
            <a:extLst>
              <a:ext uri="{FF2B5EF4-FFF2-40B4-BE49-F238E27FC236}">
                <a16:creationId xmlns:a16="http://schemas.microsoft.com/office/drawing/2014/main" id="{B3897B51-DBDB-4B5E-9EA0-E7250193B167}"/>
              </a:ext>
            </a:extLst>
          </p:cNvPr>
          <p:cNvSpPr txBox="1"/>
          <p:nvPr/>
        </p:nvSpPr>
        <p:spPr>
          <a:xfrm>
            <a:off x="4888637" y="4758431"/>
            <a:ext cx="2016899" cy="369332"/>
          </a:xfrm>
          <a:prstGeom prst="rect">
            <a:avLst/>
          </a:prstGeom>
          <a:noFill/>
        </p:spPr>
        <p:txBody>
          <a:bodyPr wrap="none" rtlCol="0">
            <a:spAutoFit/>
          </a:bodyPr>
          <a:lstStyle/>
          <a:p>
            <a:r>
              <a:rPr lang="en-US" dirty="0">
                <a:solidFill>
                  <a:schemeClr val="bg1"/>
                </a:solidFill>
              </a:rPr>
              <a:t>REVELATION 9V3</a:t>
            </a:r>
          </a:p>
        </p:txBody>
      </p:sp>
    </p:spTree>
    <p:extLst>
      <p:ext uri="{BB962C8B-B14F-4D97-AF65-F5344CB8AC3E}">
        <p14:creationId xmlns:p14="http://schemas.microsoft.com/office/powerpoint/2010/main" val="2657997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7F92CB8-5777-4893-BFD9-929218BC1041}"/>
              </a:ext>
            </a:extLst>
          </p:cNvPr>
          <p:cNvPicPr>
            <a:picLocks noChangeAspect="1"/>
          </p:cNvPicPr>
          <p:nvPr/>
        </p:nvPicPr>
        <p:blipFill>
          <a:blip r:embed="rId2"/>
          <a:stretch>
            <a:fillRect/>
          </a:stretch>
        </p:blipFill>
        <p:spPr>
          <a:xfrm>
            <a:off x="6323013" y="1252278"/>
            <a:ext cx="5181600" cy="3834384"/>
          </a:xfrm>
          <a:prstGeom prst="rect">
            <a:avLst/>
          </a:prstGeom>
        </p:spPr>
      </p:pic>
      <p:sp>
        <p:nvSpPr>
          <p:cNvPr id="2" name="Title 1">
            <a:extLst>
              <a:ext uri="{FF2B5EF4-FFF2-40B4-BE49-F238E27FC236}">
                <a16:creationId xmlns:a16="http://schemas.microsoft.com/office/drawing/2014/main" id="{FD1BDAB1-A3DF-4252-BD70-B7FED694069D}"/>
              </a:ext>
            </a:extLst>
          </p:cNvPr>
          <p:cNvSpPr>
            <a:spLocks noGrp="1"/>
          </p:cNvSpPr>
          <p:nvPr>
            <p:ph type="title"/>
          </p:nvPr>
        </p:nvSpPr>
        <p:spPr>
          <a:xfrm>
            <a:off x="2592926" y="446088"/>
            <a:ext cx="3570129" cy="1005840"/>
          </a:xfrm>
        </p:spPr>
        <p:txBody>
          <a:bodyPr anchor="b">
            <a:normAutofit/>
          </a:bodyPr>
          <a:lstStyle/>
          <a:p>
            <a:r>
              <a:rPr lang="en-US" sz="2000" dirty="0"/>
              <a:t>A King shall reign over them Rev 9V11</a:t>
            </a:r>
          </a:p>
        </p:txBody>
      </p:sp>
      <p:sp>
        <p:nvSpPr>
          <p:cNvPr id="9" name="Content Placeholder 8"/>
          <p:cNvSpPr>
            <a:spLocks noGrp="1"/>
          </p:cNvSpPr>
          <p:nvPr>
            <p:ph idx="1"/>
          </p:nvPr>
        </p:nvSpPr>
        <p:spPr>
          <a:xfrm>
            <a:off x="2589212" y="1609344"/>
            <a:ext cx="3555557" cy="4301878"/>
          </a:xfrm>
        </p:spPr>
        <p:txBody>
          <a:bodyPr>
            <a:normAutofit/>
          </a:bodyPr>
          <a:lstStyle/>
          <a:p>
            <a:r>
              <a:rPr lang="en-US" sz="1400" dirty="0"/>
              <a:t>Seems like a paradox</a:t>
            </a:r>
          </a:p>
          <a:p>
            <a:pPr lvl="1"/>
            <a:r>
              <a:rPr lang="en-US" sz="1200" dirty="0"/>
              <a:t>Locust have a king over them but in Proverbs locust have no king</a:t>
            </a:r>
          </a:p>
          <a:p>
            <a:r>
              <a:rPr lang="en-US" sz="1400" dirty="0"/>
              <a:t>Apollyon = Destruction</a:t>
            </a:r>
          </a:p>
          <a:p>
            <a:r>
              <a:rPr lang="en-US" sz="1400" dirty="0"/>
              <a:t>King = Prince, commander, lord of the land</a:t>
            </a:r>
          </a:p>
          <a:p>
            <a:r>
              <a:rPr lang="en-US" sz="1400" dirty="0"/>
              <a:t>This destroying angel goes forth from this point as a hereditary leader of their own race  and rise up from the area  of Arabia</a:t>
            </a:r>
          </a:p>
        </p:txBody>
      </p:sp>
    </p:spTree>
    <p:extLst>
      <p:ext uri="{BB962C8B-B14F-4D97-AF65-F5344CB8AC3E}">
        <p14:creationId xmlns:p14="http://schemas.microsoft.com/office/powerpoint/2010/main" val="3250658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E14712-5E06-42EE-B9C1-13F579A0C6A1}"/>
              </a:ext>
            </a:extLst>
          </p:cNvPr>
          <p:cNvPicPr>
            <a:picLocks noChangeAspect="1"/>
          </p:cNvPicPr>
          <p:nvPr/>
        </p:nvPicPr>
        <p:blipFill rotWithShape="1">
          <a:blip r:embed="rId2"/>
          <a:srcRect r="52" b="-2"/>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78B0395A-F603-42E0-9C36-6ABD61D64D5A}"/>
              </a:ext>
            </a:extLst>
          </p:cNvPr>
          <p:cNvSpPr>
            <a:spLocks noGrp="1"/>
          </p:cNvSpPr>
          <p:nvPr>
            <p:ph type="title"/>
          </p:nvPr>
        </p:nvSpPr>
        <p:spPr>
          <a:xfrm>
            <a:off x="649224" y="645106"/>
            <a:ext cx="3650279" cy="1259894"/>
          </a:xfrm>
        </p:spPr>
        <p:txBody>
          <a:bodyPr>
            <a:normAutofit/>
          </a:bodyPr>
          <a:lstStyle/>
          <a:p>
            <a:pPr>
              <a:lnSpc>
                <a:spcPct val="90000"/>
              </a:lnSpc>
            </a:pPr>
            <a:r>
              <a:rPr lang="en-US" sz="2800"/>
              <a:t>Who inhabited the area of Arabia?</a:t>
            </a:r>
          </a:p>
        </p:txBody>
      </p:sp>
      <p:sp>
        <p:nvSpPr>
          <p:cNvPr id="3" name="Content Placeholder 2">
            <a:extLst>
              <a:ext uri="{FF2B5EF4-FFF2-40B4-BE49-F238E27FC236}">
                <a16:creationId xmlns:a16="http://schemas.microsoft.com/office/drawing/2014/main" id="{AE87894B-DCE4-423B-A08C-B2DB38D6927D}"/>
              </a:ext>
            </a:extLst>
          </p:cNvPr>
          <p:cNvSpPr>
            <a:spLocks noGrp="1"/>
          </p:cNvSpPr>
          <p:nvPr>
            <p:ph idx="1"/>
          </p:nvPr>
        </p:nvSpPr>
        <p:spPr>
          <a:xfrm>
            <a:off x="649225" y="2133600"/>
            <a:ext cx="3650278" cy="3759253"/>
          </a:xfrm>
        </p:spPr>
        <p:txBody>
          <a:bodyPr>
            <a:normAutofit/>
          </a:bodyPr>
          <a:lstStyle/>
          <a:p>
            <a:r>
              <a:rPr lang="en-US" dirty="0"/>
              <a:t>Ishmael's son Gen 16V11-12</a:t>
            </a:r>
          </a:p>
          <a:p>
            <a:pPr lvl="1"/>
            <a:r>
              <a:rPr lang="en-US" dirty="0"/>
              <a:t>He is later cast out</a:t>
            </a:r>
          </a:p>
        </p:txBody>
      </p:sp>
    </p:spTree>
    <p:extLst>
      <p:ext uri="{BB962C8B-B14F-4D97-AF65-F5344CB8AC3E}">
        <p14:creationId xmlns:p14="http://schemas.microsoft.com/office/powerpoint/2010/main" val="3443062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961D601D-A2BB-4AAE-BE97-9274AA3EBFA5}"/>
              </a:ext>
            </a:extLst>
          </p:cNvPr>
          <p:cNvPicPr>
            <a:picLocks noChangeAspect="1"/>
          </p:cNvPicPr>
          <p:nvPr/>
        </p:nvPicPr>
        <p:blipFill rotWithShape="1">
          <a:blip r:embed="rId2"/>
          <a:srcRect r="9984" b="2"/>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E6879060-91E7-453B-9A2F-177EAC9C9B1D}"/>
              </a:ext>
            </a:extLst>
          </p:cNvPr>
          <p:cNvSpPr>
            <a:spLocks noGrp="1"/>
          </p:cNvSpPr>
          <p:nvPr>
            <p:ph type="title"/>
          </p:nvPr>
        </p:nvSpPr>
        <p:spPr>
          <a:xfrm>
            <a:off x="649224" y="645106"/>
            <a:ext cx="3650279" cy="1259894"/>
          </a:xfrm>
        </p:spPr>
        <p:txBody>
          <a:bodyPr>
            <a:normAutofit fontScale="90000"/>
          </a:bodyPr>
          <a:lstStyle/>
          <a:p>
            <a:r>
              <a:rPr lang="en-US" dirty="0"/>
              <a:t>He would become a great nation</a:t>
            </a:r>
          </a:p>
        </p:txBody>
      </p:sp>
      <p:sp>
        <p:nvSpPr>
          <p:cNvPr id="9" name="Content Placeholder 8"/>
          <p:cNvSpPr>
            <a:spLocks noGrp="1"/>
          </p:cNvSpPr>
          <p:nvPr>
            <p:ph idx="1"/>
          </p:nvPr>
        </p:nvSpPr>
        <p:spPr>
          <a:xfrm>
            <a:off x="649225" y="2133600"/>
            <a:ext cx="3650278" cy="3759253"/>
          </a:xfrm>
        </p:spPr>
        <p:txBody>
          <a:bodyPr>
            <a:normAutofit/>
          </a:bodyPr>
          <a:lstStyle/>
          <a:p>
            <a:r>
              <a:rPr lang="en-US" dirty="0"/>
              <a:t>This is the great nation that would come out of the area of Arabia</a:t>
            </a:r>
          </a:p>
          <a:p>
            <a:endParaRPr lang="en-US" dirty="0"/>
          </a:p>
          <a:p>
            <a:r>
              <a:rPr lang="en-US" dirty="0"/>
              <a:t>A group of people that normally do not get along very well together but somehow be led by this great King.</a:t>
            </a:r>
          </a:p>
        </p:txBody>
      </p:sp>
    </p:spTree>
    <p:extLst>
      <p:ext uri="{BB962C8B-B14F-4D97-AF65-F5344CB8AC3E}">
        <p14:creationId xmlns:p14="http://schemas.microsoft.com/office/powerpoint/2010/main" val="942035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2FDDE7-D0A1-4A78-B36C-6812A116E671}"/>
              </a:ext>
            </a:extLst>
          </p:cNvPr>
          <p:cNvPicPr>
            <a:picLocks noChangeAspect="1"/>
          </p:cNvPicPr>
          <p:nvPr/>
        </p:nvPicPr>
        <p:blipFill>
          <a:blip r:embed="rId2"/>
          <a:stretch>
            <a:fillRect/>
          </a:stretch>
        </p:blipFill>
        <p:spPr>
          <a:xfrm>
            <a:off x="4619543" y="997862"/>
            <a:ext cx="6953577" cy="4537208"/>
          </a:xfrm>
          <a:prstGeom prst="rect">
            <a:avLst/>
          </a:prstGeom>
        </p:spPr>
      </p:pic>
      <p:sp>
        <p:nvSpPr>
          <p:cNvPr id="2" name="Title 1">
            <a:extLst>
              <a:ext uri="{FF2B5EF4-FFF2-40B4-BE49-F238E27FC236}">
                <a16:creationId xmlns:a16="http://schemas.microsoft.com/office/drawing/2014/main" id="{1B069B69-5274-40AA-8D21-61F861B7EA95}"/>
              </a:ext>
            </a:extLst>
          </p:cNvPr>
          <p:cNvSpPr>
            <a:spLocks noGrp="1"/>
          </p:cNvSpPr>
          <p:nvPr>
            <p:ph type="title"/>
          </p:nvPr>
        </p:nvSpPr>
        <p:spPr>
          <a:xfrm>
            <a:off x="649224" y="645106"/>
            <a:ext cx="3650279" cy="1259894"/>
          </a:xfrm>
        </p:spPr>
        <p:txBody>
          <a:bodyPr>
            <a:normAutofit fontScale="90000"/>
          </a:bodyPr>
          <a:lstStyle/>
          <a:p>
            <a:r>
              <a:rPr lang="en-US" sz="3300" dirty="0"/>
              <a:t>The Star that fell from heaven Rev 9:1</a:t>
            </a:r>
          </a:p>
        </p:txBody>
      </p:sp>
      <p:sp>
        <p:nvSpPr>
          <p:cNvPr id="3" name="Content Placeholder 2">
            <a:extLst>
              <a:ext uri="{FF2B5EF4-FFF2-40B4-BE49-F238E27FC236}">
                <a16:creationId xmlns:a16="http://schemas.microsoft.com/office/drawing/2014/main" id="{ABFE5DD2-CCFF-4B11-AE56-761CEDCFDA7B}"/>
              </a:ext>
            </a:extLst>
          </p:cNvPr>
          <p:cNvSpPr>
            <a:spLocks noGrp="1"/>
          </p:cNvSpPr>
          <p:nvPr>
            <p:ph idx="1"/>
          </p:nvPr>
        </p:nvSpPr>
        <p:spPr>
          <a:xfrm>
            <a:off x="649225" y="2133600"/>
            <a:ext cx="3650278" cy="3759253"/>
          </a:xfrm>
        </p:spPr>
        <p:txBody>
          <a:bodyPr>
            <a:normAutofit/>
          </a:bodyPr>
          <a:lstStyle/>
          <a:p>
            <a:r>
              <a:rPr lang="en-US" dirty="0"/>
              <a:t>This star helps us understand who this King might be.</a:t>
            </a:r>
          </a:p>
          <a:p>
            <a:endParaRPr lang="en-US" dirty="0"/>
          </a:p>
          <a:p>
            <a:r>
              <a:rPr lang="en-US" dirty="0"/>
              <a:t>The star falls and then all these judgements are to follow</a:t>
            </a:r>
          </a:p>
          <a:p>
            <a:endParaRPr lang="en-US" dirty="0"/>
          </a:p>
          <a:p>
            <a:r>
              <a:rPr lang="en-US" dirty="0"/>
              <a:t>The Judgment from this angel is against the Roman Empire and the King is Mohammed</a:t>
            </a:r>
          </a:p>
        </p:txBody>
      </p:sp>
    </p:spTree>
    <p:extLst>
      <p:ext uri="{BB962C8B-B14F-4D97-AF65-F5344CB8AC3E}">
        <p14:creationId xmlns:p14="http://schemas.microsoft.com/office/powerpoint/2010/main" val="60313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44C337-3893-4B29-A265-B1329150B6A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3" name="Group 72">
            <a:extLst>
              <a:ext uri="{FF2B5EF4-FFF2-40B4-BE49-F238E27FC236}">
                <a16:creationId xmlns:a16="http://schemas.microsoft.com/office/drawing/2014/main" id="{81E0B358-1267-4844-8B3D-B7A279B4175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74" name="Freeform 11">
              <a:extLst>
                <a:ext uri="{FF2B5EF4-FFF2-40B4-BE49-F238E27FC236}">
                  <a16:creationId xmlns:a16="http://schemas.microsoft.com/office/drawing/2014/main" id="{B24AA06A-F1A5-4BB3-9486-9AE7A53B3F2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BDF97590-C600-44CB-9303-4A3679F5169E}"/>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A9BBE156-3FFA-4DC4-8468-35BD28DDC605}"/>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F7960DE5-3810-4B1E-B1E2-3BAFEA91EDD4}"/>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359E957C-CE11-446F-8AA7-B3E98390B89F}"/>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A3E9FE34-CA9E-4443-BEBF-D1B9A1C6C24D}"/>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4F39D814-8A48-4509-BDEB-826F10659156}"/>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8C6D08C0-8C49-4B87-9CF4-A1F08714FACF}"/>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308C612B-4C0D-4863-B9CD-F86ABAA1B2BC}"/>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600B1EC8-1B55-4390-A183-C33B5E2273BB}"/>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1790A225-91E1-4BE5-A801-5F1E32721C5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DFFC46A2-6BBF-47FD-BC17-5EE1DF7CB906}"/>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AF44CA9C-80E8-44E1-A79C-D6EBFC73BCA0}"/>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88" name="Freeform 27">
              <a:extLst>
                <a:ext uri="{FF2B5EF4-FFF2-40B4-BE49-F238E27FC236}">
                  <a16:creationId xmlns:a16="http://schemas.microsoft.com/office/drawing/2014/main" id="{8CB9417F-98D9-4998-B00B-A5932E4C7D73}"/>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FA79AA3D-583E-4A1E-AF7E-CBD980F5963B}"/>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D80C9F17-A6B2-4A12-BC77-F84264A669FA}"/>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949C9A53-ED97-44CE-BDD5-ED2489211608}"/>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0F9FDAE7-225B-4072-8907-6EAA06174457}"/>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9D49818B-8EA3-4B41-9783-EFE0C618C363}"/>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01903E65-D822-4457-B0A5-2F4168224164}"/>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A5CF9DAB-75BF-43D9-B1E7-817D1FAA0003}"/>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BB22916D-4BCF-4A4C-8714-A2564D34C369}"/>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4CD9F734-569E-44E7-BD53-6214E0F18C8F}"/>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7A5DAACB-2F42-40C8-BF6A-75B79299F902}"/>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AD78E0F9-8568-4672-A22F-4ED5B1A96F59}"/>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1" name="Rectangle 100">
            <a:extLst>
              <a:ext uri="{FF2B5EF4-FFF2-40B4-BE49-F238E27FC236}">
                <a16:creationId xmlns:a16="http://schemas.microsoft.com/office/drawing/2014/main" id="{AA5CD610-ED7C-4CED-A9A1-174432C88A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0C4379BF-8C7A-480A-BC36-DA55D92A93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026" name="Picture 2" descr="http://3.bp.blogspot.com/_OUrl4_TEldw/S6G4y7A0OjI/AAAAAAAAAIw/ZIs_Sd7VyY4/s640/Kaaba1911Drawing.jpg">
            <a:extLst>
              <a:ext uri="{FF2B5EF4-FFF2-40B4-BE49-F238E27FC236}">
                <a16:creationId xmlns:a16="http://schemas.microsoft.com/office/drawing/2014/main" id="{28284C5F-CE69-4F74-B42E-6273C92509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66" r="23367" b="1"/>
          <a:stretch/>
        </p:blipFill>
        <p:spPr bwMode="auto">
          <a:xfrm>
            <a:off x="-1555" y="1731"/>
            <a:ext cx="4671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29143D-C2F1-483D-AE13-9E08C943459F}"/>
              </a:ext>
            </a:extLst>
          </p:cNvPr>
          <p:cNvSpPr>
            <a:spLocks noGrp="1"/>
          </p:cNvSpPr>
          <p:nvPr>
            <p:ph type="title"/>
          </p:nvPr>
        </p:nvSpPr>
        <p:spPr>
          <a:xfrm>
            <a:off x="6483096" y="624110"/>
            <a:ext cx="5021516" cy="1280890"/>
          </a:xfrm>
        </p:spPr>
        <p:txBody>
          <a:bodyPr>
            <a:normAutofit/>
          </a:bodyPr>
          <a:lstStyle/>
          <a:p>
            <a:r>
              <a:rPr lang="en-US" dirty="0"/>
              <a:t>People walking around Mecca</a:t>
            </a:r>
          </a:p>
        </p:txBody>
      </p:sp>
      <p:sp>
        <p:nvSpPr>
          <p:cNvPr id="3" name="Content Placeholder 2">
            <a:extLst>
              <a:ext uri="{FF2B5EF4-FFF2-40B4-BE49-F238E27FC236}">
                <a16:creationId xmlns:a16="http://schemas.microsoft.com/office/drawing/2014/main" id="{86DB943C-5964-4BF0-AE5A-0F5EF5B91261}"/>
              </a:ext>
            </a:extLst>
          </p:cNvPr>
          <p:cNvSpPr>
            <a:spLocks noGrp="1"/>
          </p:cNvSpPr>
          <p:nvPr>
            <p:ph idx="1"/>
          </p:nvPr>
        </p:nvSpPr>
        <p:spPr>
          <a:xfrm>
            <a:off x="6438191" y="2133600"/>
            <a:ext cx="5066419" cy="3777622"/>
          </a:xfrm>
        </p:spPr>
        <p:txBody>
          <a:bodyPr>
            <a:normAutofit fontScale="92500" lnSpcReduction="20000"/>
          </a:bodyPr>
          <a:lstStyle/>
          <a:p>
            <a:r>
              <a:rPr lang="en-US" dirty="0">
                <a:hlinkClick r:id="rId3"/>
              </a:rPr>
              <a:t>https://youtu.be/yCAvorxz7Hw</a:t>
            </a:r>
            <a:endParaRPr lang="en-US" dirty="0"/>
          </a:p>
          <a:p>
            <a:endParaRPr lang="en-US" dirty="0"/>
          </a:p>
          <a:p>
            <a:r>
              <a:rPr lang="en-US" dirty="0"/>
              <a:t>Why do they walk around Mecca</a:t>
            </a:r>
          </a:p>
          <a:p>
            <a:pPr lvl="1"/>
            <a:r>
              <a:rPr lang="en-US" dirty="0"/>
              <a:t>The answer is the Kaaba – means cube</a:t>
            </a:r>
          </a:p>
          <a:p>
            <a:pPr lvl="2"/>
            <a:r>
              <a:rPr lang="en-US" dirty="0"/>
              <a:t>A black stone believed to be a meteorite that fell from heaven! It was worshiped by the </a:t>
            </a:r>
            <a:r>
              <a:rPr lang="en-US" dirty="0" err="1"/>
              <a:t>arabs</a:t>
            </a:r>
            <a:r>
              <a:rPr lang="en-US" dirty="0"/>
              <a:t>, they collected it and built this shrine around it.</a:t>
            </a:r>
          </a:p>
          <a:p>
            <a:pPr lvl="2"/>
            <a:r>
              <a:rPr lang="en-US" dirty="0"/>
              <a:t>They set up 360 idols circling around it and they circle it 7 times known as the Tawaf which trace the direction of the sun.</a:t>
            </a:r>
          </a:p>
          <a:p>
            <a:pPr lvl="2"/>
            <a:r>
              <a:rPr lang="en-US" dirty="0"/>
              <a:t>Attempts have been made to establish a connection between the act of </a:t>
            </a:r>
            <a:r>
              <a:rPr lang="en-US" dirty="0" err="1"/>
              <a:t>ṭawāf</a:t>
            </a:r>
            <a:r>
              <a:rPr lang="en-US" dirty="0"/>
              <a:t> and orbiting motions of heavenly bodies. It has been proposed, for example, that the act of </a:t>
            </a:r>
            <a:r>
              <a:rPr lang="en-US" dirty="0" err="1"/>
              <a:t>ṭawāf</a:t>
            </a:r>
            <a:r>
              <a:rPr lang="en-US" dirty="0"/>
              <a:t> closely resembles the shape of a galaxy when viewed from above - </a:t>
            </a:r>
            <a:r>
              <a:rPr lang="en-US" dirty="0" err="1"/>
              <a:t>wikipedia</a:t>
            </a:r>
            <a:endParaRPr lang="en-US" dirty="0"/>
          </a:p>
        </p:txBody>
      </p:sp>
    </p:spTree>
    <p:extLst>
      <p:ext uri="{BB962C8B-B14F-4D97-AF65-F5344CB8AC3E}">
        <p14:creationId xmlns:p14="http://schemas.microsoft.com/office/powerpoint/2010/main" val="805172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44C337-3893-4B29-A265-B1329150B6A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3" name="Group 72">
            <a:extLst>
              <a:ext uri="{FF2B5EF4-FFF2-40B4-BE49-F238E27FC236}">
                <a16:creationId xmlns:a16="http://schemas.microsoft.com/office/drawing/2014/main" id="{81E0B358-1267-4844-8B3D-B7A279B4175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74" name="Freeform 11">
              <a:extLst>
                <a:ext uri="{FF2B5EF4-FFF2-40B4-BE49-F238E27FC236}">
                  <a16:creationId xmlns:a16="http://schemas.microsoft.com/office/drawing/2014/main" id="{B24AA06A-F1A5-4BB3-9486-9AE7A53B3F2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BDF97590-C600-44CB-9303-4A3679F5169E}"/>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A9BBE156-3FFA-4DC4-8468-35BD28DDC605}"/>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F7960DE5-3810-4B1E-B1E2-3BAFEA91EDD4}"/>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359E957C-CE11-446F-8AA7-B3E98390B89F}"/>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A3E9FE34-CA9E-4443-BEBF-D1B9A1C6C24D}"/>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4F39D814-8A48-4509-BDEB-826F10659156}"/>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8C6D08C0-8C49-4B87-9CF4-A1F08714FACF}"/>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308C612B-4C0D-4863-B9CD-F86ABAA1B2BC}"/>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600B1EC8-1B55-4390-A183-C33B5E2273BB}"/>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1790A225-91E1-4BE5-A801-5F1E32721C5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DFFC46A2-6BBF-47FD-BC17-5EE1DF7CB906}"/>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AF44CA9C-80E8-44E1-A79C-D6EBFC73BCA0}"/>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88" name="Freeform 27">
              <a:extLst>
                <a:ext uri="{FF2B5EF4-FFF2-40B4-BE49-F238E27FC236}">
                  <a16:creationId xmlns:a16="http://schemas.microsoft.com/office/drawing/2014/main" id="{8CB9417F-98D9-4998-B00B-A5932E4C7D73}"/>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FA79AA3D-583E-4A1E-AF7E-CBD980F5963B}"/>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D80C9F17-A6B2-4A12-BC77-F84264A669FA}"/>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949C9A53-ED97-44CE-BDD5-ED2489211608}"/>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0F9FDAE7-225B-4072-8907-6EAA06174457}"/>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9D49818B-8EA3-4B41-9783-EFE0C618C363}"/>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01903E65-D822-4457-B0A5-2F4168224164}"/>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A5CF9DAB-75BF-43D9-B1E7-817D1FAA0003}"/>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BB22916D-4BCF-4A4C-8714-A2564D34C369}"/>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4CD9F734-569E-44E7-BD53-6214E0F18C8F}"/>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7A5DAACB-2F42-40C8-BF6A-75B79299F902}"/>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AD78E0F9-8568-4672-A22F-4ED5B1A96F59}"/>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1" name="Rectangle 100">
            <a:extLst>
              <a:ext uri="{FF2B5EF4-FFF2-40B4-BE49-F238E27FC236}">
                <a16:creationId xmlns:a16="http://schemas.microsoft.com/office/drawing/2014/main" id="{AA5CD610-ED7C-4CED-A9A1-174432C88A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0C4379BF-8C7A-480A-BC36-DA55D92A93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026" name="Picture 2" descr="http://3.bp.blogspot.com/_OUrl4_TEldw/S6G4y7A0OjI/AAAAAAAAAIw/ZIs_Sd7VyY4/s640/Kaaba1911Drawing.jpg">
            <a:extLst>
              <a:ext uri="{FF2B5EF4-FFF2-40B4-BE49-F238E27FC236}">
                <a16:creationId xmlns:a16="http://schemas.microsoft.com/office/drawing/2014/main" id="{28284C5F-CE69-4F74-B42E-6273C92509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66" r="23367" b="1"/>
          <a:stretch/>
        </p:blipFill>
        <p:spPr bwMode="auto">
          <a:xfrm>
            <a:off x="-1555" y="1731"/>
            <a:ext cx="4671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29143D-C2F1-483D-AE13-9E08C943459F}"/>
              </a:ext>
            </a:extLst>
          </p:cNvPr>
          <p:cNvSpPr>
            <a:spLocks noGrp="1"/>
          </p:cNvSpPr>
          <p:nvPr>
            <p:ph type="title"/>
          </p:nvPr>
        </p:nvSpPr>
        <p:spPr>
          <a:xfrm>
            <a:off x="6483096" y="624110"/>
            <a:ext cx="5021516" cy="1280890"/>
          </a:xfrm>
        </p:spPr>
        <p:txBody>
          <a:bodyPr>
            <a:normAutofit/>
          </a:bodyPr>
          <a:lstStyle/>
          <a:p>
            <a:r>
              <a:rPr lang="en-US" dirty="0"/>
              <a:t>Mohammed lived in  Mecca</a:t>
            </a:r>
          </a:p>
        </p:txBody>
      </p:sp>
      <p:sp>
        <p:nvSpPr>
          <p:cNvPr id="3" name="Content Placeholder 2">
            <a:extLst>
              <a:ext uri="{FF2B5EF4-FFF2-40B4-BE49-F238E27FC236}">
                <a16:creationId xmlns:a16="http://schemas.microsoft.com/office/drawing/2014/main" id="{86DB943C-5964-4BF0-AE5A-0F5EF5B91261}"/>
              </a:ext>
            </a:extLst>
          </p:cNvPr>
          <p:cNvSpPr>
            <a:spLocks noGrp="1"/>
          </p:cNvSpPr>
          <p:nvPr>
            <p:ph idx="1"/>
          </p:nvPr>
        </p:nvSpPr>
        <p:spPr>
          <a:xfrm>
            <a:off x="6438191" y="2133600"/>
            <a:ext cx="5066419" cy="3777622"/>
          </a:xfrm>
        </p:spPr>
        <p:txBody>
          <a:bodyPr>
            <a:normAutofit/>
          </a:bodyPr>
          <a:lstStyle/>
          <a:p>
            <a:r>
              <a:rPr lang="en-US" dirty="0"/>
              <a:t>Raised by his uncle Hamza ibn Abdul-</a:t>
            </a:r>
            <a:r>
              <a:rPr lang="en-US" dirty="0" err="1"/>
              <a:t>Muttalib</a:t>
            </a:r>
            <a:r>
              <a:rPr lang="en-US" dirty="0"/>
              <a:t> – his mother and father had died</a:t>
            </a:r>
          </a:p>
          <a:p>
            <a:r>
              <a:rPr lang="en-US" dirty="0"/>
              <a:t>Instead of getting rid of the stone he rebranded it. </a:t>
            </a:r>
          </a:p>
          <a:p>
            <a:pPr lvl="1"/>
            <a:r>
              <a:rPr lang="en-US" dirty="0"/>
              <a:t>HE claimed it was the last remaining piece (stone) of the alter that Abraham built with his son Ishmael</a:t>
            </a:r>
          </a:p>
          <a:p>
            <a:pPr lvl="2"/>
            <a:r>
              <a:rPr lang="en-US" dirty="0"/>
              <a:t>So he set it up to be reverenced.</a:t>
            </a:r>
          </a:p>
          <a:p>
            <a:pPr lvl="2"/>
            <a:r>
              <a:rPr lang="en-US" dirty="0"/>
              <a:t>Hence the connection to Rev Ch 9!</a:t>
            </a:r>
          </a:p>
        </p:txBody>
      </p:sp>
    </p:spTree>
    <p:extLst>
      <p:ext uri="{BB962C8B-B14F-4D97-AF65-F5344CB8AC3E}">
        <p14:creationId xmlns:p14="http://schemas.microsoft.com/office/powerpoint/2010/main" val="494398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30325217-7BAF-4433-AEB4-ACF948F6AE96}"/>
              </a:ext>
            </a:extLst>
          </p:cNvPr>
          <p:cNvPicPr>
            <a:picLocks noChangeAspect="1"/>
          </p:cNvPicPr>
          <p:nvPr/>
        </p:nvPicPr>
        <p:blipFill rotWithShape="1">
          <a:blip r:embed="rId2"/>
          <a:srcRect r="7003" b="-1"/>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C444B85E-1156-410F-B0BC-9B4241D993F7}"/>
              </a:ext>
            </a:extLst>
          </p:cNvPr>
          <p:cNvSpPr>
            <a:spLocks noGrp="1"/>
          </p:cNvSpPr>
          <p:nvPr>
            <p:ph type="title"/>
          </p:nvPr>
        </p:nvSpPr>
        <p:spPr>
          <a:xfrm>
            <a:off x="649224" y="645106"/>
            <a:ext cx="3650279" cy="1259894"/>
          </a:xfrm>
        </p:spPr>
        <p:txBody>
          <a:bodyPr>
            <a:normAutofit/>
          </a:bodyPr>
          <a:lstStyle/>
          <a:p>
            <a:r>
              <a:rPr lang="en-US" dirty="0"/>
              <a:t>Who was </a:t>
            </a:r>
            <a:r>
              <a:rPr lang="en-US" dirty="0" err="1"/>
              <a:t>Mahammed</a:t>
            </a:r>
            <a:r>
              <a:rPr lang="en-US" dirty="0"/>
              <a:t>?</a:t>
            </a:r>
          </a:p>
        </p:txBody>
      </p:sp>
      <p:sp>
        <p:nvSpPr>
          <p:cNvPr id="9" name="Content Placeholder 8"/>
          <p:cNvSpPr>
            <a:spLocks noGrp="1"/>
          </p:cNvSpPr>
          <p:nvPr>
            <p:ph idx="1"/>
          </p:nvPr>
        </p:nvSpPr>
        <p:spPr>
          <a:xfrm>
            <a:off x="649225" y="2133600"/>
            <a:ext cx="3650278" cy="3759253"/>
          </a:xfrm>
        </p:spPr>
        <p:txBody>
          <a:bodyPr>
            <a:normAutofit fontScale="92500"/>
          </a:bodyPr>
          <a:lstStyle/>
          <a:p>
            <a:r>
              <a:rPr lang="en-US" dirty="0"/>
              <a:t>Mohammed claimed to have been visited by the angel Gabriel in a cave at Mount Hira in 610AD</a:t>
            </a:r>
          </a:p>
          <a:p>
            <a:r>
              <a:rPr lang="en-US" altLang="en-US" sz="1200" dirty="0">
                <a:solidFill>
                  <a:srgbClr val="222222"/>
                </a:solidFill>
                <a:latin typeface="Arial" panose="020B0604020202020204" pitchFamily="34" charset="0"/>
                <a:cs typeface="Arial" panose="020B0604020202020204" pitchFamily="34" charset="0"/>
              </a:rPr>
              <a:t>According to biographies of Muhammad, while on retreat in a mountain cave near Mecca (the cave of Hira), Gabriel appears before him and commands him to recite the first lines of chapter 96 of the Quran. Muhammad's experience is mentioned in the Quran 53:4–9:</a:t>
            </a:r>
            <a:endParaRPr lang="en-US" altLang="en-US" sz="1200" dirty="0">
              <a:solidFill>
                <a:schemeClr val="tx1"/>
              </a:solidFill>
            </a:endParaRPr>
          </a:p>
          <a:p>
            <a:pPr marL="457200" lvl="1" indent="-457200" defTabSz="914400" eaLnBrk="0" fontAlgn="base" hangingPunct="0">
              <a:spcBef>
                <a:spcPct val="0"/>
              </a:spcBef>
              <a:spcAft>
                <a:spcPct val="0"/>
              </a:spcAft>
              <a:buClrTx/>
              <a:buNone/>
            </a:pPr>
            <a:endParaRPr lang="en-US" altLang="en-US" sz="1200" dirty="0">
              <a:solidFill>
                <a:srgbClr val="222222"/>
              </a:solidFill>
              <a:latin typeface="Arial" panose="020B0604020202020204" pitchFamily="34" charset="0"/>
              <a:cs typeface="Arial" panose="020B0604020202020204" pitchFamily="34" charset="0"/>
            </a:endParaRPr>
          </a:p>
          <a:p>
            <a:pPr marL="457200" lvl="1" indent="-457200" defTabSz="914400" eaLnBrk="0" fontAlgn="base" hangingPunct="0">
              <a:spcBef>
                <a:spcPct val="0"/>
              </a:spcBef>
              <a:spcAft>
                <a:spcPct val="0"/>
              </a:spcAft>
              <a:buClrTx/>
              <a:buNone/>
            </a:pPr>
            <a:r>
              <a:rPr lang="en-US" altLang="en-US" sz="1200" dirty="0">
                <a:solidFill>
                  <a:srgbClr val="222222"/>
                </a:solidFill>
                <a:latin typeface="Arial" panose="020B0604020202020204" pitchFamily="34" charset="0"/>
                <a:cs typeface="Arial" panose="020B0604020202020204" pitchFamily="34" charset="0"/>
              </a:rPr>
              <a:t>	"It is no less than inspiration sent down to him:</a:t>
            </a:r>
          </a:p>
          <a:p>
            <a:pPr marL="457200" lvl="1" indent="-457200" defTabSz="914400" eaLnBrk="0" fontAlgn="base" hangingPunct="0">
              <a:spcBef>
                <a:spcPct val="0"/>
              </a:spcBef>
              <a:spcAft>
                <a:spcPct val="0"/>
              </a:spcAft>
              <a:buClrTx/>
              <a:buNone/>
            </a:pPr>
            <a:r>
              <a:rPr lang="en-US" altLang="en-US" sz="1200" dirty="0">
                <a:solidFill>
                  <a:srgbClr val="222222"/>
                </a:solidFill>
                <a:latin typeface="Arial" panose="020B0604020202020204" pitchFamily="34" charset="0"/>
                <a:cs typeface="Arial" panose="020B0604020202020204" pitchFamily="34" charset="0"/>
              </a:rPr>
              <a:t>	He was taught by one Mighty in Power,</a:t>
            </a:r>
          </a:p>
          <a:p>
            <a:pPr marL="457200" lvl="1" indent="-457200" defTabSz="914400" eaLnBrk="0" fontAlgn="base" hangingPunct="0">
              <a:spcBef>
                <a:spcPct val="0"/>
              </a:spcBef>
              <a:spcAft>
                <a:spcPct val="0"/>
              </a:spcAft>
              <a:buClrTx/>
              <a:buNone/>
            </a:pPr>
            <a:r>
              <a:rPr lang="en-US" altLang="en-US" sz="1200" dirty="0">
                <a:solidFill>
                  <a:srgbClr val="222222"/>
                </a:solidFill>
                <a:latin typeface="Arial" panose="020B0604020202020204" pitchFamily="34" charset="0"/>
                <a:cs typeface="Arial" panose="020B0604020202020204" pitchFamily="34" charset="0"/>
              </a:rPr>
              <a:t>	Endued with Wisdom: for he appeared (in stately form);</a:t>
            </a:r>
          </a:p>
          <a:p>
            <a:pPr marL="457200" lvl="1" indent="-457200" defTabSz="914400" eaLnBrk="0" fontAlgn="base" hangingPunct="0">
              <a:spcBef>
                <a:spcPct val="0"/>
              </a:spcBef>
              <a:spcAft>
                <a:spcPct val="0"/>
              </a:spcAft>
              <a:buClrTx/>
              <a:buNone/>
            </a:pPr>
            <a:r>
              <a:rPr lang="en-US" altLang="en-US" sz="1200" dirty="0">
                <a:solidFill>
                  <a:srgbClr val="222222"/>
                </a:solidFill>
                <a:latin typeface="Arial" panose="020B0604020202020204" pitchFamily="34" charset="0"/>
                <a:cs typeface="Arial" panose="020B0604020202020204" pitchFamily="34" charset="0"/>
              </a:rPr>
              <a:t>	While he was in the highest part of the horizon:</a:t>
            </a:r>
          </a:p>
          <a:p>
            <a:pPr marL="457200" lvl="1" indent="-457200" defTabSz="914400" eaLnBrk="0" fontAlgn="base" hangingPunct="0">
              <a:spcBef>
                <a:spcPct val="0"/>
              </a:spcBef>
              <a:spcAft>
                <a:spcPct val="0"/>
              </a:spcAft>
              <a:buClrTx/>
              <a:buNone/>
            </a:pPr>
            <a:r>
              <a:rPr lang="en-US" altLang="en-US" sz="1200" dirty="0">
                <a:solidFill>
                  <a:srgbClr val="222222"/>
                </a:solidFill>
                <a:latin typeface="Arial" panose="020B0604020202020204" pitchFamily="34" charset="0"/>
                <a:cs typeface="Arial" panose="020B0604020202020204" pitchFamily="34" charset="0"/>
              </a:rPr>
              <a:t>	Then he approached and came closer, QURAN 53:4-9</a:t>
            </a:r>
          </a:p>
          <a:p>
            <a:endParaRPr lang="en-US" dirty="0"/>
          </a:p>
          <a:p>
            <a:endParaRPr lang="en-US" dirty="0"/>
          </a:p>
        </p:txBody>
      </p:sp>
      <p:sp>
        <p:nvSpPr>
          <p:cNvPr id="8" name="Rectangle 4">
            <a:extLst>
              <a:ext uri="{FF2B5EF4-FFF2-40B4-BE49-F238E27FC236}">
                <a16:creationId xmlns:a16="http://schemas.microsoft.com/office/drawing/2014/main" id="{2CA6FB47-C53C-47FE-9017-3377ED757002}"/>
              </a:ext>
            </a:extLst>
          </p:cNvPr>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3174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According to </a:t>
            </a:r>
            <a:r>
              <a:rPr kumimoji="0" lang="en-US" altLang="en-US" sz="10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3" tooltip="Prophetic biography"/>
              </a:rPr>
              <a:t>biographies of Muhammad</a:t>
            </a:r>
            <a:r>
              <a:rPr kumimoji="0" lang="en-US" altLang="en-US" sz="1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r>
              <a:rPr kumimoji="0" lang="en-US" altLang="en-US" sz="800" b="0"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a:t>
            </a:r>
            <a:r>
              <a:rPr kumimoji="0" lang="en-US" altLang="en-US" sz="800" b="0" i="1" u="none" strike="noStrike" cap="none" normalizeH="0" baseline="30000" dirty="0">
                <a:ln>
                  <a:noFill/>
                </a:ln>
                <a:solidFill>
                  <a:srgbClr val="0B0080"/>
                </a:solidFill>
                <a:effectLst/>
                <a:latin typeface="Arial" panose="020B0604020202020204" pitchFamily="34" charset="0"/>
                <a:cs typeface="Arial" panose="020B0604020202020204" pitchFamily="34" charset="0"/>
                <a:hlinkClick r:id="rId4" tooltip="Wikipedia:Avoid weasel words"/>
              </a:rPr>
              <a:t>which?</a:t>
            </a:r>
            <a:r>
              <a:rPr kumimoji="0" lang="en-US" altLang="en-US" sz="800" b="0"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a:t>
            </a:r>
            <a:r>
              <a:rPr kumimoji="0" lang="en-US" altLang="en-US" sz="1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while on retreat in a mountain cave near Mecca (the cave of Hira), Gabriel appears before him and commands him to recite the first lines of chapter 96 of the Quran. Muhammad's experience is mentioned in the Quran 53:4–9:</a:t>
            </a:r>
            <a:endParaRPr kumimoji="0" lang="en-US" altLang="en-US" sz="800" b="0" i="0" u="none" strike="noStrike" cap="none" normalizeH="0" baseline="0" dirty="0">
              <a:ln>
                <a:noFill/>
              </a:ln>
              <a:solidFill>
                <a:schemeClr val="tx1"/>
              </a:solidFill>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"It is no less than inspiration sent down to him:</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He was taught by one Mighty in Power,</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Endued with Wisdom: for he appeared (in stately form);</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While he was in the highest part of the horizon:</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Then he approached and came closer,</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And was at a distance of but two bow-lengths or (even) nearer;"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E8D3EAB5-2C3A-46F0-BE14-FCF64E612339}"/>
              </a:ext>
            </a:extLst>
          </p:cNvPr>
          <p:cNvSpPr txBox="1"/>
          <p:nvPr/>
        </p:nvSpPr>
        <p:spPr>
          <a:xfrm>
            <a:off x="1128162" y="5843562"/>
            <a:ext cx="5423280" cy="369332"/>
          </a:xfrm>
          <a:prstGeom prst="rect">
            <a:avLst/>
          </a:prstGeom>
          <a:noFill/>
        </p:spPr>
        <p:txBody>
          <a:bodyPr wrap="none" rtlCol="0">
            <a:spAutoFit/>
          </a:bodyPr>
          <a:lstStyle/>
          <a:p>
            <a:r>
              <a:rPr lang="en-US" dirty="0"/>
              <a:t>Mohammed could not read! He was illiterate.</a:t>
            </a:r>
          </a:p>
        </p:txBody>
      </p:sp>
    </p:spTree>
    <p:extLst>
      <p:ext uri="{BB962C8B-B14F-4D97-AF65-F5344CB8AC3E}">
        <p14:creationId xmlns:p14="http://schemas.microsoft.com/office/powerpoint/2010/main" val="2581836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3C69-18C1-45E5-AB5E-ED2DE15DFA85}"/>
              </a:ext>
            </a:extLst>
          </p:cNvPr>
          <p:cNvSpPr>
            <a:spLocks noGrp="1"/>
          </p:cNvSpPr>
          <p:nvPr>
            <p:ph type="title"/>
          </p:nvPr>
        </p:nvSpPr>
        <p:spPr/>
        <p:txBody>
          <a:bodyPr/>
          <a:lstStyle/>
          <a:p>
            <a:r>
              <a:rPr lang="en-US" dirty="0"/>
              <a:t>Sunday School class breakdown</a:t>
            </a:r>
          </a:p>
        </p:txBody>
      </p:sp>
      <p:sp>
        <p:nvSpPr>
          <p:cNvPr id="3" name="Content Placeholder 2">
            <a:extLst>
              <a:ext uri="{FF2B5EF4-FFF2-40B4-BE49-F238E27FC236}">
                <a16:creationId xmlns:a16="http://schemas.microsoft.com/office/drawing/2014/main" id="{261D0DF6-4D68-4256-BCE4-316578926939}"/>
              </a:ext>
            </a:extLst>
          </p:cNvPr>
          <p:cNvSpPr>
            <a:spLocks noGrp="1"/>
          </p:cNvSpPr>
          <p:nvPr>
            <p:ph idx="1"/>
          </p:nvPr>
        </p:nvSpPr>
        <p:spPr/>
        <p:txBody>
          <a:bodyPr>
            <a:normAutofit lnSpcReduction="10000"/>
          </a:bodyPr>
          <a:lstStyle/>
          <a:p>
            <a:r>
              <a:rPr lang="en-US" dirty="0"/>
              <a:t>Class I</a:t>
            </a:r>
          </a:p>
          <a:p>
            <a:pPr lvl="1"/>
            <a:r>
              <a:rPr lang="en-US" dirty="0"/>
              <a:t>Rev 9 and Islam</a:t>
            </a:r>
          </a:p>
          <a:p>
            <a:r>
              <a:rPr lang="en-US" dirty="0"/>
              <a:t>Class II </a:t>
            </a:r>
          </a:p>
          <a:p>
            <a:pPr lvl="1"/>
            <a:r>
              <a:rPr lang="en-US" dirty="0"/>
              <a:t>Israel and the land</a:t>
            </a:r>
          </a:p>
          <a:p>
            <a:pPr lvl="2"/>
            <a:r>
              <a:rPr lang="en-US" dirty="0"/>
              <a:t>The ottoman empire</a:t>
            </a:r>
          </a:p>
          <a:p>
            <a:pPr lvl="3"/>
            <a:r>
              <a:rPr lang="en-US" dirty="0"/>
              <a:t>Balfour declaration</a:t>
            </a:r>
          </a:p>
          <a:p>
            <a:pPr lvl="2"/>
            <a:r>
              <a:rPr lang="en-US" dirty="0"/>
              <a:t>1948</a:t>
            </a:r>
          </a:p>
          <a:p>
            <a:pPr lvl="2"/>
            <a:r>
              <a:rPr lang="en-US" dirty="0"/>
              <a:t>1967</a:t>
            </a:r>
          </a:p>
          <a:p>
            <a:pPr lvl="2"/>
            <a:r>
              <a:rPr lang="en-US" dirty="0"/>
              <a:t>The Intifada I and II</a:t>
            </a:r>
          </a:p>
          <a:p>
            <a:r>
              <a:rPr lang="en-US" dirty="0"/>
              <a:t>Class III</a:t>
            </a:r>
          </a:p>
          <a:p>
            <a:pPr lvl="1"/>
            <a:r>
              <a:rPr lang="en-US" dirty="0"/>
              <a:t>Israel today and the Palestinians</a:t>
            </a:r>
          </a:p>
        </p:txBody>
      </p:sp>
    </p:spTree>
    <p:extLst>
      <p:ext uri="{BB962C8B-B14F-4D97-AF65-F5344CB8AC3E}">
        <p14:creationId xmlns:p14="http://schemas.microsoft.com/office/powerpoint/2010/main" val="2000528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AB439-41A0-4CE6-BE77-B45600E40474}"/>
              </a:ext>
            </a:extLst>
          </p:cNvPr>
          <p:cNvSpPr>
            <a:spLocks noGrp="1"/>
          </p:cNvSpPr>
          <p:nvPr>
            <p:ph type="title"/>
          </p:nvPr>
        </p:nvSpPr>
        <p:spPr>
          <a:xfrm>
            <a:off x="649224" y="645106"/>
            <a:ext cx="3650279" cy="1259894"/>
          </a:xfrm>
        </p:spPr>
        <p:txBody>
          <a:bodyPr>
            <a:normAutofit/>
          </a:bodyPr>
          <a:lstStyle/>
          <a:p>
            <a:r>
              <a:rPr lang="en-US" dirty="0"/>
              <a:t>Who was Mohammed</a:t>
            </a:r>
          </a:p>
        </p:txBody>
      </p:sp>
      <p:sp>
        <p:nvSpPr>
          <p:cNvPr id="3" name="Content Placeholder 2">
            <a:extLst>
              <a:ext uri="{FF2B5EF4-FFF2-40B4-BE49-F238E27FC236}">
                <a16:creationId xmlns:a16="http://schemas.microsoft.com/office/drawing/2014/main" id="{E5B3F8AD-3786-4C54-B015-D4A555D0CC6C}"/>
              </a:ext>
            </a:extLst>
          </p:cNvPr>
          <p:cNvSpPr>
            <a:spLocks noGrp="1"/>
          </p:cNvSpPr>
          <p:nvPr>
            <p:ph idx="1"/>
          </p:nvPr>
        </p:nvSpPr>
        <p:spPr>
          <a:xfrm>
            <a:off x="649225" y="2133600"/>
            <a:ext cx="3650278" cy="3759253"/>
          </a:xfrm>
        </p:spPr>
        <p:txBody>
          <a:bodyPr>
            <a:normAutofit/>
          </a:bodyPr>
          <a:lstStyle/>
          <a:p>
            <a:r>
              <a:rPr lang="en-US" dirty="0"/>
              <a:t>Mohammed believed in Monotheistic God</a:t>
            </a:r>
          </a:p>
          <a:p>
            <a:r>
              <a:rPr lang="en-US" dirty="0"/>
              <a:t>Islam (every Muslim – Arabic for Islam) means to surrender or to submit</a:t>
            </a:r>
          </a:p>
          <a:p>
            <a:r>
              <a:rPr lang="en-US" dirty="0"/>
              <a:t>A </a:t>
            </a:r>
            <a:r>
              <a:rPr lang="en-US" dirty="0" err="1"/>
              <a:t>muslim</a:t>
            </a:r>
            <a:r>
              <a:rPr lang="en-US" dirty="0"/>
              <a:t> is a submitter</a:t>
            </a:r>
          </a:p>
          <a:p>
            <a:pPr lvl="1"/>
            <a:r>
              <a:rPr lang="en-US" dirty="0"/>
              <a:t>They were to submit to the one God and to his prophet Mohammed</a:t>
            </a:r>
          </a:p>
          <a:p>
            <a:pPr lvl="1"/>
            <a:r>
              <a:rPr lang="en-US" dirty="0"/>
              <a:t>Unlike today where the Arabs have 360 idols</a:t>
            </a:r>
          </a:p>
        </p:txBody>
      </p:sp>
      <p:pic>
        <p:nvPicPr>
          <p:cNvPr id="5" name="Picture 4">
            <a:extLst>
              <a:ext uri="{FF2B5EF4-FFF2-40B4-BE49-F238E27FC236}">
                <a16:creationId xmlns:a16="http://schemas.microsoft.com/office/drawing/2014/main" id="{192B662E-F743-407A-83B9-56A758D3019A}"/>
              </a:ext>
            </a:extLst>
          </p:cNvPr>
          <p:cNvPicPr>
            <a:picLocks noChangeAspect="1"/>
          </p:cNvPicPr>
          <p:nvPr/>
        </p:nvPicPr>
        <p:blipFill>
          <a:blip r:embed="rId2"/>
          <a:stretch>
            <a:fillRect/>
          </a:stretch>
        </p:blipFill>
        <p:spPr>
          <a:xfrm>
            <a:off x="4332350" y="585910"/>
            <a:ext cx="7210425" cy="4857750"/>
          </a:xfrm>
          <a:prstGeom prst="rect">
            <a:avLst/>
          </a:prstGeom>
        </p:spPr>
      </p:pic>
    </p:spTree>
    <p:extLst>
      <p:ext uri="{BB962C8B-B14F-4D97-AF65-F5344CB8AC3E}">
        <p14:creationId xmlns:p14="http://schemas.microsoft.com/office/powerpoint/2010/main" val="998913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sky&#10;&#10;Description generated with high confidence">
            <a:extLst>
              <a:ext uri="{FF2B5EF4-FFF2-40B4-BE49-F238E27FC236}">
                <a16:creationId xmlns:a16="http://schemas.microsoft.com/office/drawing/2014/main" id="{BE32EB65-1DC1-4362-924D-BA0498AFEF2D}"/>
              </a:ext>
            </a:extLst>
          </p:cNvPr>
          <p:cNvPicPr>
            <a:picLocks noChangeAspect="1"/>
          </p:cNvPicPr>
          <p:nvPr/>
        </p:nvPicPr>
        <p:blipFill rotWithShape="1">
          <a:blip r:embed="rId2"/>
          <a:srcRect r="11636" b="-2"/>
          <a:stretch/>
        </p:blipFill>
        <p:spPr>
          <a:xfrm>
            <a:off x="4619543" y="213902"/>
            <a:ext cx="7517749" cy="5678952"/>
          </a:xfrm>
          <a:prstGeom prst="rect">
            <a:avLst/>
          </a:prstGeom>
        </p:spPr>
      </p:pic>
      <p:sp>
        <p:nvSpPr>
          <p:cNvPr id="2" name="Title 1">
            <a:extLst>
              <a:ext uri="{FF2B5EF4-FFF2-40B4-BE49-F238E27FC236}">
                <a16:creationId xmlns:a16="http://schemas.microsoft.com/office/drawing/2014/main" id="{B0FDBF9F-A97E-4257-B5B2-06836E8ED258}"/>
              </a:ext>
            </a:extLst>
          </p:cNvPr>
          <p:cNvSpPr>
            <a:spLocks noGrp="1"/>
          </p:cNvSpPr>
          <p:nvPr>
            <p:ph type="title"/>
          </p:nvPr>
        </p:nvSpPr>
        <p:spPr>
          <a:xfrm>
            <a:off x="649224" y="645106"/>
            <a:ext cx="3650279" cy="1259894"/>
          </a:xfrm>
        </p:spPr>
        <p:txBody>
          <a:bodyPr>
            <a:normAutofit/>
          </a:bodyPr>
          <a:lstStyle/>
          <a:p>
            <a:pPr>
              <a:lnSpc>
                <a:spcPct val="90000"/>
              </a:lnSpc>
            </a:pPr>
            <a:r>
              <a:rPr lang="en-US" sz="2000" dirty="0"/>
              <a:t>The legend continues with Mohammed being taken to Jerusalem … </a:t>
            </a:r>
          </a:p>
        </p:txBody>
      </p:sp>
      <p:sp>
        <p:nvSpPr>
          <p:cNvPr id="3" name="Content Placeholder 2">
            <a:extLst>
              <a:ext uri="{FF2B5EF4-FFF2-40B4-BE49-F238E27FC236}">
                <a16:creationId xmlns:a16="http://schemas.microsoft.com/office/drawing/2014/main" id="{30073563-843A-4FFE-9B73-2A3F25019DA2}"/>
              </a:ext>
            </a:extLst>
          </p:cNvPr>
          <p:cNvSpPr>
            <a:spLocks noGrp="1"/>
          </p:cNvSpPr>
          <p:nvPr>
            <p:ph idx="1"/>
          </p:nvPr>
        </p:nvSpPr>
        <p:spPr>
          <a:xfrm>
            <a:off x="649225" y="2133600"/>
            <a:ext cx="3650278" cy="3759253"/>
          </a:xfrm>
        </p:spPr>
        <p:txBody>
          <a:bodyPr>
            <a:normAutofit fontScale="77500" lnSpcReduction="20000"/>
          </a:bodyPr>
          <a:lstStyle/>
          <a:p>
            <a:r>
              <a:rPr lang="en-US" dirty="0"/>
              <a:t>He falls asleep and was transported to Jerusalem to the temple Mount</a:t>
            </a:r>
          </a:p>
          <a:p>
            <a:pPr lvl="1"/>
            <a:r>
              <a:rPr lang="en-US" dirty="0"/>
              <a:t>Then taken on a fiery horse to heaven where he was to meet Jesus, Moses and Abraham</a:t>
            </a:r>
          </a:p>
          <a:p>
            <a:pPr lvl="1"/>
            <a:r>
              <a:rPr lang="en-US" dirty="0"/>
              <a:t>Glory to (Allah) Who did take His Servant for a Journey by night from the Sacred Mosque to </a:t>
            </a:r>
            <a:r>
              <a:rPr lang="en-US" b="1" dirty="0"/>
              <a:t>the Farthest Mosque (</a:t>
            </a:r>
            <a:r>
              <a:rPr lang="en-US" b="1" i="1" dirty="0"/>
              <a:t>Masjid al-Aqsa</a:t>
            </a:r>
            <a:r>
              <a:rPr lang="en-US" b="1" dirty="0"/>
              <a:t>)</a:t>
            </a:r>
            <a:r>
              <a:rPr lang="en-US" dirty="0"/>
              <a:t>, whose precincts We did bless,- in order that We might show him some of Our Signs: for He is the One Who </a:t>
            </a:r>
            <a:r>
              <a:rPr lang="en-US" dirty="0" err="1"/>
              <a:t>heareth</a:t>
            </a:r>
            <a:r>
              <a:rPr lang="en-US" dirty="0"/>
              <a:t> and </a:t>
            </a:r>
            <a:r>
              <a:rPr lang="en-US" dirty="0" err="1"/>
              <a:t>seeth</a:t>
            </a:r>
            <a:r>
              <a:rPr lang="en-US" dirty="0"/>
              <a:t> (all things). S. 17:1</a:t>
            </a:r>
          </a:p>
          <a:p>
            <a:pPr lvl="1"/>
            <a:r>
              <a:rPr lang="en-US" dirty="0"/>
              <a:t>He was never taken there!</a:t>
            </a:r>
          </a:p>
          <a:p>
            <a:pPr lvl="1"/>
            <a:r>
              <a:rPr lang="en-US" dirty="0"/>
              <a:t>The dome of the rock is the 3</a:t>
            </a:r>
            <a:r>
              <a:rPr lang="en-US" baseline="30000" dirty="0"/>
              <a:t>rd</a:t>
            </a:r>
            <a:r>
              <a:rPr lang="en-US" dirty="0"/>
              <a:t> holiest sight in Islam – Al </a:t>
            </a:r>
            <a:r>
              <a:rPr lang="en-US" dirty="0" err="1"/>
              <a:t>Asqe</a:t>
            </a:r>
            <a:r>
              <a:rPr lang="en-US" dirty="0"/>
              <a:t> Mosque</a:t>
            </a:r>
          </a:p>
          <a:p>
            <a:pPr lvl="2"/>
            <a:r>
              <a:rPr lang="en-US" dirty="0"/>
              <a:t>Now said to be the place where Ishmael was sacrificed – no longer Isaac! </a:t>
            </a:r>
          </a:p>
          <a:p>
            <a:pPr marL="914400" lvl="2" indent="0">
              <a:buNone/>
            </a:pPr>
            <a:endParaRPr lang="en-US" dirty="0"/>
          </a:p>
        </p:txBody>
      </p:sp>
    </p:spTree>
    <p:extLst>
      <p:ext uri="{BB962C8B-B14F-4D97-AF65-F5344CB8AC3E}">
        <p14:creationId xmlns:p14="http://schemas.microsoft.com/office/powerpoint/2010/main" val="3500975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EC8BB-70D7-4B0C-A484-C8088931ABEE}"/>
              </a:ext>
            </a:extLst>
          </p:cNvPr>
          <p:cNvSpPr>
            <a:spLocks noGrp="1"/>
          </p:cNvSpPr>
          <p:nvPr>
            <p:ph type="title"/>
          </p:nvPr>
        </p:nvSpPr>
        <p:spPr>
          <a:xfrm>
            <a:off x="649224" y="645106"/>
            <a:ext cx="3650279" cy="1259894"/>
          </a:xfrm>
        </p:spPr>
        <p:txBody>
          <a:bodyPr>
            <a:normAutofit/>
          </a:bodyPr>
          <a:lstStyle/>
          <a:p>
            <a:r>
              <a:rPr lang="en-US" dirty="0"/>
              <a:t>Why is sight so sacred?</a:t>
            </a:r>
          </a:p>
        </p:txBody>
      </p:sp>
      <p:sp>
        <p:nvSpPr>
          <p:cNvPr id="3" name="Content Placeholder 2">
            <a:extLst>
              <a:ext uri="{FF2B5EF4-FFF2-40B4-BE49-F238E27FC236}">
                <a16:creationId xmlns:a16="http://schemas.microsoft.com/office/drawing/2014/main" id="{980FBD79-8F6C-4196-96BE-386C81CB28A8}"/>
              </a:ext>
            </a:extLst>
          </p:cNvPr>
          <p:cNvSpPr>
            <a:spLocks noGrp="1"/>
          </p:cNvSpPr>
          <p:nvPr>
            <p:ph idx="1"/>
          </p:nvPr>
        </p:nvSpPr>
        <p:spPr>
          <a:xfrm>
            <a:off x="649225" y="2133600"/>
            <a:ext cx="3650278" cy="3759253"/>
          </a:xfrm>
        </p:spPr>
        <p:txBody>
          <a:bodyPr>
            <a:normAutofit/>
          </a:bodyPr>
          <a:lstStyle/>
          <a:p>
            <a:pPr lvl="1"/>
            <a:r>
              <a:rPr lang="en-US" dirty="0"/>
              <a:t>More rebranding</a:t>
            </a:r>
          </a:p>
          <a:p>
            <a:pPr lvl="1"/>
            <a:r>
              <a:rPr lang="en-US" dirty="0"/>
              <a:t>The dome of the rock is the 3</a:t>
            </a:r>
            <a:r>
              <a:rPr lang="en-US" baseline="30000" dirty="0"/>
              <a:t>rd</a:t>
            </a:r>
            <a:r>
              <a:rPr lang="en-US" dirty="0"/>
              <a:t> holiest sight in Islam – Al </a:t>
            </a:r>
            <a:r>
              <a:rPr lang="en-US" dirty="0" err="1"/>
              <a:t>Asqe</a:t>
            </a:r>
            <a:r>
              <a:rPr lang="en-US" dirty="0"/>
              <a:t> Mosque</a:t>
            </a:r>
          </a:p>
          <a:p>
            <a:pPr lvl="2"/>
            <a:r>
              <a:rPr lang="en-US" dirty="0"/>
              <a:t>The Koran does not mention who was sacrificed at that rock.</a:t>
            </a:r>
          </a:p>
          <a:p>
            <a:pPr lvl="2"/>
            <a:r>
              <a:rPr lang="en-US" dirty="0"/>
              <a:t>Now said to be the place where Ishmael was sacrificed – no longer Isaac! </a:t>
            </a:r>
          </a:p>
          <a:p>
            <a:endParaRPr lang="en-US" dirty="0"/>
          </a:p>
        </p:txBody>
      </p:sp>
      <p:pic>
        <p:nvPicPr>
          <p:cNvPr id="6" name="Picture 5">
            <a:extLst>
              <a:ext uri="{FF2B5EF4-FFF2-40B4-BE49-F238E27FC236}">
                <a16:creationId xmlns:a16="http://schemas.microsoft.com/office/drawing/2014/main" id="{69A53428-CB68-4892-9B93-3AABCC08A09E}"/>
              </a:ext>
            </a:extLst>
          </p:cNvPr>
          <p:cNvPicPr>
            <a:picLocks noChangeAspect="1"/>
          </p:cNvPicPr>
          <p:nvPr/>
        </p:nvPicPr>
        <p:blipFill>
          <a:blip r:embed="rId2"/>
          <a:stretch>
            <a:fillRect/>
          </a:stretch>
        </p:blipFill>
        <p:spPr>
          <a:xfrm>
            <a:off x="4491309" y="823171"/>
            <a:ext cx="6032455" cy="4021637"/>
          </a:xfrm>
          <a:prstGeom prst="rect">
            <a:avLst/>
          </a:prstGeom>
        </p:spPr>
      </p:pic>
    </p:spTree>
    <p:extLst>
      <p:ext uri="{BB962C8B-B14F-4D97-AF65-F5344CB8AC3E}">
        <p14:creationId xmlns:p14="http://schemas.microsoft.com/office/powerpoint/2010/main" val="1167302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7AB15F-6268-430F-92A5-6530031EDF30}"/>
              </a:ext>
            </a:extLst>
          </p:cNvPr>
          <p:cNvPicPr>
            <a:picLocks noChangeAspect="1"/>
          </p:cNvPicPr>
          <p:nvPr/>
        </p:nvPicPr>
        <p:blipFill rotWithShape="1">
          <a:blip r:embed="rId2"/>
          <a:srcRect r="384"/>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44F4258D-EA27-4188-9036-1D76A986DA01}"/>
              </a:ext>
            </a:extLst>
          </p:cNvPr>
          <p:cNvSpPr>
            <a:spLocks noGrp="1"/>
          </p:cNvSpPr>
          <p:nvPr>
            <p:ph type="title"/>
          </p:nvPr>
        </p:nvSpPr>
        <p:spPr>
          <a:xfrm>
            <a:off x="649224" y="654834"/>
            <a:ext cx="3650279" cy="1259894"/>
          </a:xfrm>
        </p:spPr>
        <p:txBody>
          <a:bodyPr>
            <a:normAutofit fontScale="90000"/>
          </a:bodyPr>
          <a:lstStyle/>
          <a:p>
            <a:r>
              <a:rPr lang="en-US" dirty="0"/>
              <a:t>Mohammed quest to clean up the idols</a:t>
            </a:r>
          </a:p>
        </p:txBody>
      </p:sp>
      <p:sp>
        <p:nvSpPr>
          <p:cNvPr id="3" name="Content Placeholder 2">
            <a:extLst>
              <a:ext uri="{FF2B5EF4-FFF2-40B4-BE49-F238E27FC236}">
                <a16:creationId xmlns:a16="http://schemas.microsoft.com/office/drawing/2014/main" id="{37F0A1DF-CE7F-427B-BE71-E43DBF4C3C26}"/>
              </a:ext>
            </a:extLst>
          </p:cNvPr>
          <p:cNvSpPr>
            <a:spLocks noGrp="1"/>
          </p:cNvSpPr>
          <p:nvPr>
            <p:ph idx="1"/>
          </p:nvPr>
        </p:nvSpPr>
        <p:spPr>
          <a:xfrm>
            <a:off x="649225" y="2710543"/>
            <a:ext cx="3351438" cy="3182310"/>
          </a:xfrm>
        </p:spPr>
        <p:txBody>
          <a:bodyPr>
            <a:normAutofit fontScale="92500" lnSpcReduction="10000"/>
          </a:bodyPr>
          <a:lstStyle/>
          <a:p>
            <a:r>
              <a:rPr lang="en-US" dirty="0"/>
              <a:t>He went around and destroyed all the pagan idols</a:t>
            </a:r>
          </a:p>
          <a:p>
            <a:r>
              <a:rPr lang="en-US" dirty="0"/>
              <a:t>Most did not like that </a:t>
            </a:r>
          </a:p>
          <a:p>
            <a:pPr lvl="1"/>
            <a:r>
              <a:rPr lang="en-US" dirty="0"/>
              <a:t>So he fled for his life from Mecca</a:t>
            </a:r>
          </a:p>
          <a:p>
            <a:pPr lvl="1"/>
            <a:r>
              <a:rPr lang="en-US" dirty="0"/>
              <a:t>622AD he fled to Medina</a:t>
            </a:r>
          </a:p>
          <a:p>
            <a:pPr lvl="1"/>
            <a:r>
              <a:rPr lang="en-US" dirty="0"/>
              <a:t>Hijra – is now the pilgrimage every Muslim must make back to Mecca once in their lifetime at least</a:t>
            </a:r>
          </a:p>
        </p:txBody>
      </p:sp>
    </p:spTree>
    <p:extLst>
      <p:ext uri="{BB962C8B-B14F-4D97-AF65-F5344CB8AC3E}">
        <p14:creationId xmlns:p14="http://schemas.microsoft.com/office/powerpoint/2010/main" val="382868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5F0DA58E-B7E0-42FE-BE08-FE53772B535D}"/>
              </a:ext>
            </a:extLst>
          </p:cNvPr>
          <p:cNvPicPr>
            <a:picLocks noChangeAspect="1"/>
          </p:cNvPicPr>
          <p:nvPr/>
        </p:nvPicPr>
        <p:blipFill>
          <a:blip r:embed="rId2"/>
          <a:stretch>
            <a:fillRect/>
          </a:stretch>
        </p:blipFill>
        <p:spPr>
          <a:xfrm>
            <a:off x="4619543" y="867482"/>
            <a:ext cx="6953577" cy="4797968"/>
          </a:xfrm>
          <a:prstGeom prst="rect">
            <a:avLst/>
          </a:prstGeom>
        </p:spPr>
      </p:pic>
      <p:sp>
        <p:nvSpPr>
          <p:cNvPr id="2" name="Title 1">
            <a:extLst>
              <a:ext uri="{FF2B5EF4-FFF2-40B4-BE49-F238E27FC236}">
                <a16:creationId xmlns:a16="http://schemas.microsoft.com/office/drawing/2014/main" id="{9E4D6384-93D5-48F9-8EF5-90F4DF1411ED}"/>
              </a:ext>
            </a:extLst>
          </p:cNvPr>
          <p:cNvSpPr>
            <a:spLocks noGrp="1"/>
          </p:cNvSpPr>
          <p:nvPr>
            <p:ph type="title"/>
          </p:nvPr>
        </p:nvSpPr>
        <p:spPr>
          <a:xfrm>
            <a:off x="649224" y="645106"/>
            <a:ext cx="3650279" cy="1259894"/>
          </a:xfrm>
        </p:spPr>
        <p:txBody>
          <a:bodyPr>
            <a:normAutofit fontScale="90000"/>
          </a:bodyPr>
          <a:lstStyle/>
          <a:p>
            <a:r>
              <a:rPr lang="en-US" dirty="0"/>
              <a:t>The clothes and staff of Mohammed</a:t>
            </a:r>
          </a:p>
        </p:txBody>
      </p:sp>
      <p:sp>
        <p:nvSpPr>
          <p:cNvPr id="9" name="Content Placeholder 8"/>
          <p:cNvSpPr>
            <a:spLocks noGrp="1"/>
          </p:cNvSpPr>
          <p:nvPr>
            <p:ph idx="1"/>
          </p:nvPr>
        </p:nvSpPr>
        <p:spPr>
          <a:xfrm>
            <a:off x="649225" y="2499499"/>
            <a:ext cx="3650278" cy="3759253"/>
          </a:xfrm>
        </p:spPr>
        <p:txBody>
          <a:bodyPr>
            <a:normAutofit/>
          </a:bodyPr>
          <a:lstStyle/>
          <a:p>
            <a:r>
              <a:rPr lang="en-US" dirty="0"/>
              <a:t>Constitution of Media</a:t>
            </a:r>
          </a:p>
          <a:p>
            <a:endParaRPr lang="en-US" dirty="0"/>
          </a:p>
          <a:p>
            <a:r>
              <a:rPr lang="en-US" dirty="0"/>
              <a:t>Hat, Coat and scarf</a:t>
            </a:r>
          </a:p>
          <a:p>
            <a:endParaRPr lang="en-US" dirty="0"/>
          </a:p>
          <a:p>
            <a:endParaRPr lang="en-US" dirty="0"/>
          </a:p>
        </p:txBody>
      </p:sp>
    </p:spTree>
    <p:extLst>
      <p:ext uri="{BB962C8B-B14F-4D97-AF65-F5344CB8AC3E}">
        <p14:creationId xmlns:p14="http://schemas.microsoft.com/office/powerpoint/2010/main" val="309276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D6FC2C-4D87-439E-91BE-129242FA9E65}"/>
              </a:ext>
            </a:extLst>
          </p:cNvPr>
          <p:cNvPicPr>
            <a:picLocks noChangeAspect="1"/>
          </p:cNvPicPr>
          <p:nvPr/>
        </p:nvPicPr>
        <p:blipFill>
          <a:blip r:embed="rId2"/>
          <a:stretch>
            <a:fillRect/>
          </a:stretch>
        </p:blipFill>
        <p:spPr>
          <a:xfrm>
            <a:off x="4619543" y="650183"/>
            <a:ext cx="6953577" cy="5232566"/>
          </a:xfrm>
          <a:prstGeom prst="rect">
            <a:avLst/>
          </a:prstGeom>
        </p:spPr>
      </p:pic>
      <p:sp>
        <p:nvSpPr>
          <p:cNvPr id="2" name="Title 1">
            <a:extLst>
              <a:ext uri="{FF2B5EF4-FFF2-40B4-BE49-F238E27FC236}">
                <a16:creationId xmlns:a16="http://schemas.microsoft.com/office/drawing/2014/main" id="{75AC2AA8-3C90-4D70-923F-8F75662C31F5}"/>
              </a:ext>
            </a:extLst>
          </p:cNvPr>
          <p:cNvSpPr>
            <a:spLocks noGrp="1"/>
          </p:cNvSpPr>
          <p:nvPr>
            <p:ph type="title"/>
          </p:nvPr>
        </p:nvSpPr>
        <p:spPr>
          <a:xfrm>
            <a:off x="649224" y="645106"/>
            <a:ext cx="3650279" cy="1259894"/>
          </a:xfrm>
        </p:spPr>
        <p:txBody>
          <a:bodyPr>
            <a:normAutofit/>
          </a:bodyPr>
          <a:lstStyle/>
          <a:p>
            <a:r>
              <a:rPr lang="en-US" dirty="0"/>
              <a:t>Ramadan is established</a:t>
            </a:r>
          </a:p>
        </p:txBody>
      </p:sp>
      <p:sp>
        <p:nvSpPr>
          <p:cNvPr id="3" name="Content Placeholder 2">
            <a:extLst>
              <a:ext uri="{FF2B5EF4-FFF2-40B4-BE49-F238E27FC236}">
                <a16:creationId xmlns:a16="http://schemas.microsoft.com/office/drawing/2014/main" id="{963423C1-5155-4C7F-9451-A8FA40E2D762}"/>
              </a:ext>
            </a:extLst>
          </p:cNvPr>
          <p:cNvSpPr>
            <a:spLocks noGrp="1"/>
          </p:cNvSpPr>
          <p:nvPr>
            <p:ph idx="1"/>
          </p:nvPr>
        </p:nvSpPr>
        <p:spPr>
          <a:xfrm>
            <a:off x="649225" y="2133600"/>
            <a:ext cx="3650278" cy="3759253"/>
          </a:xfrm>
        </p:spPr>
        <p:txBody>
          <a:bodyPr>
            <a:normAutofit/>
          </a:bodyPr>
          <a:lstStyle/>
          <a:p>
            <a:r>
              <a:rPr lang="en-US" dirty="0"/>
              <a:t>The rulers of Mecca are angry that he destroyed all their idols.</a:t>
            </a:r>
          </a:p>
          <a:p>
            <a:endParaRPr lang="en-US" dirty="0"/>
          </a:p>
          <a:p>
            <a:r>
              <a:rPr lang="en-US" dirty="0"/>
              <a:t>900 vs 300.</a:t>
            </a:r>
          </a:p>
          <a:p>
            <a:pPr lvl="1"/>
            <a:r>
              <a:rPr lang="en-US" dirty="0"/>
              <a:t>Mohammed won</a:t>
            </a:r>
          </a:p>
          <a:p>
            <a:pPr lvl="1"/>
            <a:r>
              <a:rPr lang="en-US" dirty="0"/>
              <a:t>Set up a fast called Ramadan</a:t>
            </a:r>
          </a:p>
          <a:p>
            <a:pPr lvl="1"/>
            <a:endParaRPr lang="en-US" dirty="0"/>
          </a:p>
        </p:txBody>
      </p:sp>
    </p:spTree>
    <p:extLst>
      <p:ext uri="{BB962C8B-B14F-4D97-AF65-F5344CB8AC3E}">
        <p14:creationId xmlns:p14="http://schemas.microsoft.com/office/powerpoint/2010/main" val="2359136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4E9753-E3C3-4337-8BB5-8BF540E716E2}"/>
              </a:ext>
            </a:extLst>
          </p:cNvPr>
          <p:cNvPicPr>
            <a:picLocks noChangeAspect="1"/>
          </p:cNvPicPr>
          <p:nvPr/>
        </p:nvPicPr>
        <p:blipFill>
          <a:blip r:embed="rId2"/>
          <a:stretch>
            <a:fillRect/>
          </a:stretch>
        </p:blipFill>
        <p:spPr>
          <a:xfrm>
            <a:off x="4619543" y="658875"/>
            <a:ext cx="6953577" cy="5215182"/>
          </a:xfrm>
          <a:prstGeom prst="rect">
            <a:avLst/>
          </a:prstGeom>
        </p:spPr>
      </p:pic>
      <p:sp>
        <p:nvSpPr>
          <p:cNvPr id="2" name="Title 1">
            <a:extLst>
              <a:ext uri="{FF2B5EF4-FFF2-40B4-BE49-F238E27FC236}">
                <a16:creationId xmlns:a16="http://schemas.microsoft.com/office/drawing/2014/main" id="{8FFE5145-B810-4281-8928-DEE1B63EB3D5}"/>
              </a:ext>
            </a:extLst>
          </p:cNvPr>
          <p:cNvSpPr>
            <a:spLocks noGrp="1"/>
          </p:cNvSpPr>
          <p:nvPr>
            <p:ph type="title"/>
          </p:nvPr>
        </p:nvSpPr>
        <p:spPr>
          <a:xfrm>
            <a:off x="649224" y="645106"/>
            <a:ext cx="3650279" cy="1259894"/>
          </a:xfrm>
        </p:spPr>
        <p:txBody>
          <a:bodyPr>
            <a:normAutofit fontScale="90000"/>
          </a:bodyPr>
          <a:lstStyle/>
          <a:p>
            <a:r>
              <a:rPr lang="en-US" dirty="0"/>
              <a:t>The final battle and the beginning of Islam</a:t>
            </a:r>
          </a:p>
        </p:txBody>
      </p:sp>
      <p:sp>
        <p:nvSpPr>
          <p:cNvPr id="3" name="Content Placeholder 2">
            <a:extLst>
              <a:ext uri="{FF2B5EF4-FFF2-40B4-BE49-F238E27FC236}">
                <a16:creationId xmlns:a16="http://schemas.microsoft.com/office/drawing/2014/main" id="{A3581C02-31F2-4ECB-AEDF-7430FD8730F5}"/>
              </a:ext>
            </a:extLst>
          </p:cNvPr>
          <p:cNvSpPr>
            <a:spLocks noGrp="1"/>
          </p:cNvSpPr>
          <p:nvPr>
            <p:ph idx="1"/>
          </p:nvPr>
        </p:nvSpPr>
        <p:spPr>
          <a:xfrm>
            <a:off x="576072" y="2808247"/>
            <a:ext cx="3650278" cy="3759253"/>
          </a:xfrm>
        </p:spPr>
        <p:txBody>
          <a:bodyPr>
            <a:normAutofit lnSpcReduction="10000"/>
          </a:bodyPr>
          <a:lstStyle/>
          <a:p>
            <a:r>
              <a:rPr lang="en-US" dirty="0"/>
              <a:t>He then heads back to Media</a:t>
            </a:r>
          </a:p>
          <a:p>
            <a:endParaRPr lang="en-US" dirty="0"/>
          </a:p>
          <a:p>
            <a:r>
              <a:rPr lang="en-US" dirty="0"/>
              <a:t>Fights 10000.</a:t>
            </a:r>
          </a:p>
          <a:p>
            <a:endParaRPr lang="en-US" dirty="0"/>
          </a:p>
          <a:p>
            <a:r>
              <a:rPr lang="en-US" dirty="0"/>
              <a:t>At last the “fire” is kindled in the </a:t>
            </a:r>
            <a:r>
              <a:rPr lang="en-US" dirty="0" err="1"/>
              <a:t>furnance</a:t>
            </a:r>
            <a:r>
              <a:rPr lang="en-US" dirty="0"/>
              <a:t>.</a:t>
            </a:r>
          </a:p>
          <a:p>
            <a:pPr lvl="1"/>
            <a:r>
              <a:rPr lang="en-US" dirty="0"/>
              <a:t>Same word used in Rev 9:2</a:t>
            </a:r>
          </a:p>
          <a:p>
            <a:pPr lvl="2"/>
            <a:r>
              <a:rPr lang="en-US" dirty="0"/>
              <a:t>Smoke arouse in the furnace</a:t>
            </a:r>
          </a:p>
          <a:p>
            <a:r>
              <a:rPr lang="en-US" dirty="0"/>
              <a:t>He became their King</a:t>
            </a:r>
          </a:p>
        </p:txBody>
      </p:sp>
    </p:spTree>
    <p:extLst>
      <p:ext uri="{BB962C8B-B14F-4D97-AF65-F5344CB8AC3E}">
        <p14:creationId xmlns:p14="http://schemas.microsoft.com/office/powerpoint/2010/main" val="2476881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2D4FAC-77E1-44D8-B8DE-BB7A5F3DF82E}"/>
              </a:ext>
            </a:extLst>
          </p:cNvPr>
          <p:cNvPicPr>
            <a:picLocks noChangeAspect="1"/>
          </p:cNvPicPr>
          <p:nvPr/>
        </p:nvPicPr>
        <p:blipFill>
          <a:blip r:embed="rId2"/>
          <a:stretch>
            <a:fillRect/>
          </a:stretch>
        </p:blipFill>
        <p:spPr>
          <a:xfrm>
            <a:off x="4619543" y="989170"/>
            <a:ext cx="6953577" cy="4554592"/>
          </a:xfrm>
          <a:prstGeom prst="rect">
            <a:avLst/>
          </a:prstGeom>
        </p:spPr>
      </p:pic>
      <p:sp>
        <p:nvSpPr>
          <p:cNvPr id="2" name="Title 1">
            <a:extLst>
              <a:ext uri="{FF2B5EF4-FFF2-40B4-BE49-F238E27FC236}">
                <a16:creationId xmlns:a16="http://schemas.microsoft.com/office/drawing/2014/main" id="{32199B10-182E-4835-A58F-D0AF432B8124}"/>
              </a:ext>
            </a:extLst>
          </p:cNvPr>
          <p:cNvSpPr>
            <a:spLocks noGrp="1"/>
          </p:cNvSpPr>
          <p:nvPr>
            <p:ph type="title"/>
          </p:nvPr>
        </p:nvSpPr>
        <p:spPr>
          <a:xfrm>
            <a:off x="649224" y="645106"/>
            <a:ext cx="3650279" cy="1259894"/>
          </a:xfrm>
        </p:spPr>
        <p:txBody>
          <a:bodyPr>
            <a:normAutofit/>
          </a:bodyPr>
          <a:lstStyle/>
          <a:p>
            <a:pPr>
              <a:lnSpc>
                <a:spcPct val="90000"/>
              </a:lnSpc>
            </a:pPr>
            <a:r>
              <a:rPr lang="en-US" sz="3100"/>
              <a:t>Out of this area came the Locusts</a:t>
            </a:r>
          </a:p>
        </p:txBody>
      </p:sp>
      <p:sp>
        <p:nvSpPr>
          <p:cNvPr id="3" name="Content Placeholder 2">
            <a:extLst>
              <a:ext uri="{FF2B5EF4-FFF2-40B4-BE49-F238E27FC236}">
                <a16:creationId xmlns:a16="http://schemas.microsoft.com/office/drawing/2014/main" id="{0A16F5D3-CBB0-4E4C-B4EC-C6FDC469D2D2}"/>
              </a:ext>
            </a:extLst>
          </p:cNvPr>
          <p:cNvSpPr>
            <a:spLocks noGrp="1"/>
          </p:cNvSpPr>
          <p:nvPr>
            <p:ph idx="1"/>
          </p:nvPr>
        </p:nvSpPr>
        <p:spPr>
          <a:xfrm>
            <a:off x="649225" y="2133600"/>
            <a:ext cx="3650278" cy="3759253"/>
          </a:xfrm>
        </p:spPr>
        <p:txBody>
          <a:bodyPr>
            <a:normAutofit/>
          </a:bodyPr>
          <a:lstStyle/>
          <a:p>
            <a:r>
              <a:rPr lang="en-US" dirty="0"/>
              <a:t>Different time period but in Joel but it describes what locusts will do.</a:t>
            </a:r>
          </a:p>
          <a:p>
            <a:endParaRPr lang="en-US" dirty="0"/>
          </a:p>
          <a:p>
            <a:r>
              <a:rPr lang="en-US" dirty="0"/>
              <a:t>Different stages of the locusts</a:t>
            </a:r>
          </a:p>
        </p:txBody>
      </p:sp>
    </p:spTree>
    <p:extLst>
      <p:ext uri="{BB962C8B-B14F-4D97-AF65-F5344CB8AC3E}">
        <p14:creationId xmlns:p14="http://schemas.microsoft.com/office/powerpoint/2010/main" val="2949050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3" descr="A screenshot of a cell phone&#10;&#10;Description generated with high confidence">
            <a:extLst>
              <a:ext uri="{FF2B5EF4-FFF2-40B4-BE49-F238E27FC236}">
                <a16:creationId xmlns:a16="http://schemas.microsoft.com/office/drawing/2014/main" id="{0B63A23D-270F-4CA9-A60E-2A07E7A1B0C4}"/>
              </a:ext>
            </a:extLst>
          </p:cNvPr>
          <p:cNvPicPr>
            <a:picLocks noChangeAspect="1"/>
          </p:cNvPicPr>
          <p:nvPr/>
        </p:nvPicPr>
        <p:blipFill>
          <a:blip r:embed="rId2"/>
          <a:stretch>
            <a:fillRect/>
          </a:stretch>
        </p:blipFill>
        <p:spPr>
          <a:xfrm>
            <a:off x="1785727" y="1540668"/>
            <a:ext cx="6953577" cy="4884887"/>
          </a:xfrm>
          <a:prstGeom prst="rect">
            <a:avLst/>
          </a:prstGeom>
        </p:spPr>
      </p:pic>
      <p:sp>
        <p:nvSpPr>
          <p:cNvPr id="2" name="Title 1">
            <a:extLst>
              <a:ext uri="{FF2B5EF4-FFF2-40B4-BE49-F238E27FC236}">
                <a16:creationId xmlns:a16="http://schemas.microsoft.com/office/drawing/2014/main" id="{7AE1F8D1-D1FC-421D-B87C-D1D45F590C1F}"/>
              </a:ext>
            </a:extLst>
          </p:cNvPr>
          <p:cNvSpPr>
            <a:spLocks noGrp="1"/>
          </p:cNvSpPr>
          <p:nvPr>
            <p:ph type="title"/>
          </p:nvPr>
        </p:nvSpPr>
        <p:spPr>
          <a:xfrm>
            <a:off x="2521097" y="432445"/>
            <a:ext cx="7885176" cy="1259894"/>
          </a:xfrm>
        </p:spPr>
        <p:txBody>
          <a:bodyPr>
            <a:normAutofit/>
          </a:bodyPr>
          <a:lstStyle/>
          <a:p>
            <a:r>
              <a:rPr lang="en-US" dirty="0"/>
              <a:t>The stages of the Locust</a:t>
            </a:r>
          </a:p>
        </p:txBody>
      </p:sp>
    </p:spTree>
    <p:extLst>
      <p:ext uri="{BB962C8B-B14F-4D97-AF65-F5344CB8AC3E}">
        <p14:creationId xmlns:p14="http://schemas.microsoft.com/office/powerpoint/2010/main" val="613117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generated with very high confidence">
            <a:extLst>
              <a:ext uri="{FF2B5EF4-FFF2-40B4-BE49-F238E27FC236}">
                <a16:creationId xmlns:a16="http://schemas.microsoft.com/office/drawing/2014/main" id="{00E8743E-CBB0-4EAF-9EE6-68C73BAFD925}"/>
              </a:ext>
            </a:extLst>
          </p:cNvPr>
          <p:cNvPicPr>
            <a:picLocks noChangeAspect="1"/>
          </p:cNvPicPr>
          <p:nvPr/>
        </p:nvPicPr>
        <p:blipFill rotWithShape="1">
          <a:blip r:embed="rId2"/>
          <a:srcRect l="3179" r="3824" b="-1"/>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521F79EA-EF8D-482C-8CA0-42C7828D59C9}"/>
              </a:ext>
            </a:extLst>
          </p:cNvPr>
          <p:cNvSpPr>
            <a:spLocks noGrp="1"/>
          </p:cNvSpPr>
          <p:nvPr>
            <p:ph type="title"/>
          </p:nvPr>
        </p:nvSpPr>
        <p:spPr>
          <a:xfrm>
            <a:off x="649224" y="645106"/>
            <a:ext cx="3650279" cy="1259894"/>
          </a:xfrm>
        </p:spPr>
        <p:txBody>
          <a:bodyPr>
            <a:normAutofit fontScale="90000"/>
          </a:bodyPr>
          <a:lstStyle/>
          <a:p>
            <a:r>
              <a:rPr lang="en-US" dirty="0"/>
              <a:t>Locusts are used in the bible many times</a:t>
            </a:r>
          </a:p>
        </p:txBody>
      </p:sp>
      <p:sp>
        <p:nvSpPr>
          <p:cNvPr id="3" name="Content Placeholder 2">
            <a:extLst>
              <a:ext uri="{FF2B5EF4-FFF2-40B4-BE49-F238E27FC236}">
                <a16:creationId xmlns:a16="http://schemas.microsoft.com/office/drawing/2014/main" id="{C9EFFCCF-11DD-41E0-AA83-F8FDFB23C798}"/>
              </a:ext>
            </a:extLst>
          </p:cNvPr>
          <p:cNvSpPr>
            <a:spLocks noGrp="1"/>
          </p:cNvSpPr>
          <p:nvPr>
            <p:ph idx="1"/>
          </p:nvPr>
        </p:nvSpPr>
        <p:spPr>
          <a:xfrm>
            <a:off x="576072" y="2453641"/>
            <a:ext cx="3650278" cy="3759253"/>
          </a:xfrm>
        </p:spPr>
        <p:txBody>
          <a:bodyPr>
            <a:normAutofit/>
          </a:bodyPr>
          <a:lstStyle/>
          <a:p>
            <a:r>
              <a:rPr lang="en-US" dirty="0"/>
              <a:t>The Midianites came from the area of Arabia</a:t>
            </a:r>
          </a:p>
          <a:p>
            <a:endParaRPr lang="en-US" dirty="0"/>
          </a:p>
          <a:p>
            <a:r>
              <a:rPr lang="en-US" dirty="0"/>
              <a:t>In Joel 2:3 they come like a cloud of  darkness</a:t>
            </a:r>
          </a:p>
          <a:p>
            <a:r>
              <a:rPr lang="en-US" dirty="0"/>
              <a:t>Like a fire from a furnace</a:t>
            </a:r>
          </a:p>
        </p:txBody>
      </p:sp>
    </p:spTree>
    <p:extLst>
      <p:ext uri="{BB962C8B-B14F-4D97-AF65-F5344CB8AC3E}">
        <p14:creationId xmlns:p14="http://schemas.microsoft.com/office/powerpoint/2010/main" val="161791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0A70A-F844-473E-9152-4E9894B1495E}"/>
              </a:ext>
            </a:extLst>
          </p:cNvPr>
          <p:cNvSpPr>
            <a:spLocks noGrp="1"/>
          </p:cNvSpPr>
          <p:nvPr>
            <p:ph type="title"/>
          </p:nvPr>
        </p:nvSpPr>
        <p:spPr/>
        <p:txBody>
          <a:bodyPr/>
          <a:lstStyle/>
          <a:p>
            <a:r>
              <a:rPr lang="en-US" dirty="0"/>
              <a:t>The Prophesy of Revelation 9</a:t>
            </a:r>
          </a:p>
        </p:txBody>
      </p:sp>
    </p:spTree>
    <p:extLst>
      <p:ext uri="{BB962C8B-B14F-4D97-AF65-F5344CB8AC3E}">
        <p14:creationId xmlns:p14="http://schemas.microsoft.com/office/powerpoint/2010/main" val="1921323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54E4A9-8F4D-4FCE-98C9-24F86818647B}"/>
              </a:ext>
            </a:extLst>
          </p:cNvPr>
          <p:cNvPicPr>
            <a:picLocks noChangeAspect="1"/>
          </p:cNvPicPr>
          <p:nvPr/>
        </p:nvPicPr>
        <p:blipFill rotWithShape="1">
          <a:blip r:embed="rId2"/>
          <a:srcRect b="931"/>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38354796-4AE0-49E7-BCD5-CE5A7A541B15}"/>
              </a:ext>
            </a:extLst>
          </p:cNvPr>
          <p:cNvSpPr>
            <a:spLocks noGrp="1"/>
          </p:cNvSpPr>
          <p:nvPr>
            <p:ph type="title"/>
          </p:nvPr>
        </p:nvSpPr>
        <p:spPr>
          <a:xfrm>
            <a:off x="649224" y="645106"/>
            <a:ext cx="3650279" cy="1259894"/>
          </a:xfrm>
        </p:spPr>
        <p:txBody>
          <a:bodyPr>
            <a:normAutofit/>
          </a:bodyPr>
          <a:lstStyle/>
          <a:p>
            <a:r>
              <a:rPr lang="en-US" dirty="0"/>
              <a:t>Joel 2</a:t>
            </a:r>
          </a:p>
        </p:txBody>
      </p:sp>
    </p:spTree>
    <p:extLst>
      <p:ext uri="{BB962C8B-B14F-4D97-AF65-F5344CB8AC3E}">
        <p14:creationId xmlns:p14="http://schemas.microsoft.com/office/powerpoint/2010/main" val="1669957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71907CE-C854-4190-9727-A5BA9ACD6C5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F08992A-39FB-4DC1-A09F-C56F389049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9543" y="645106"/>
            <a:ext cx="695357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A0C5A08-447D-4E23-AC6B-794597272A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11">
            <a:extLst>
              <a:ext uri="{FF2B5EF4-FFF2-40B4-BE49-F238E27FC236}">
                <a16:creationId xmlns:a16="http://schemas.microsoft.com/office/drawing/2014/main" id="{05E23455-2212-4BE9-9C96-AAEFE4467D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6512F9-067E-45CE-8EE1-8B07194B6FD7}"/>
              </a:ext>
            </a:extLst>
          </p:cNvPr>
          <p:cNvPicPr>
            <a:picLocks noChangeAspect="1"/>
          </p:cNvPicPr>
          <p:nvPr/>
        </p:nvPicPr>
        <p:blipFill rotWithShape="1">
          <a:blip r:embed="rId2"/>
          <a:srcRect/>
          <a:stretch/>
        </p:blipFill>
        <p:spPr>
          <a:xfrm>
            <a:off x="4783269" y="960980"/>
            <a:ext cx="3231199" cy="4615998"/>
          </a:xfrm>
          <a:prstGeom prst="rect">
            <a:avLst/>
          </a:prstGeom>
        </p:spPr>
      </p:pic>
      <p:pic>
        <p:nvPicPr>
          <p:cNvPr id="5" name="Picture 4">
            <a:extLst>
              <a:ext uri="{FF2B5EF4-FFF2-40B4-BE49-F238E27FC236}">
                <a16:creationId xmlns:a16="http://schemas.microsoft.com/office/drawing/2014/main" id="{D41AAE32-F94C-442A-9A43-7CE5CA39B3A6}"/>
              </a:ext>
            </a:extLst>
          </p:cNvPr>
          <p:cNvPicPr>
            <a:picLocks noChangeAspect="1"/>
          </p:cNvPicPr>
          <p:nvPr/>
        </p:nvPicPr>
        <p:blipFill rotWithShape="1">
          <a:blip r:embed="rId3"/>
          <a:srcRect/>
          <a:stretch/>
        </p:blipFill>
        <p:spPr>
          <a:xfrm>
            <a:off x="8178194" y="999097"/>
            <a:ext cx="3231200" cy="4535017"/>
          </a:xfrm>
          <a:prstGeom prst="rect">
            <a:avLst/>
          </a:prstGeom>
        </p:spPr>
      </p:pic>
      <p:sp>
        <p:nvSpPr>
          <p:cNvPr id="2" name="Title 1">
            <a:extLst>
              <a:ext uri="{FF2B5EF4-FFF2-40B4-BE49-F238E27FC236}">
                <a16:creationId xmlns:a16="http://schemas.microsoft.com/office/drawing/2014/main" id="{63268F38-9E44-4F4D-800B-FAC5C895B305}"/>
              </a:ext>
            </a:extLst>
          </p:cNvPr>
          <p:cNvSpPr>
            <a:spLocks noGrp="1"/>
          </p:cNvSpPr>
          <p:nvPr>
            <p:ph type="title"/>
          </p:nvPr>
        </p:nvSpPr>
        <p:spPr>
          <a:xfrm>
            <a:off x="649224" y="645106"/>
            <a:ext cx="3650279" cy="1259894"/>
          </a:xfrm>
        </p:spPr>
        <p:txBody>
          <a:bodyPr>
            <a:normAutofit/>
          </a:bodyPr>
          <a:lstStyle/>
          <a:p>
            <a:r>
              <a:rPr lang="en-US" sz="3300"/>
              <a:t>Quote from the ottoman empire</a:t>
            </a:r>
          </a:p>
        </p:txBody>
      </p:sp>
      <p:sp>
        <p:nvSpPr>
          <p:cNvPr id="3" name="Content Placeholder 2">
            <a:extLst>
              <a:ext uri="{FF2B5EF4-FFF2-40B4-BE49-F238E27FC236}">
                <a16:creationId xmlns:a16="http://schemas.microsoft.com/office/drawing/2014/main" id="{8F7F719E-A12A-40BF-BD32-B5C7A1AA7AD9}"/>
              </a:ext>
            </a:extLst>
          </p:cNvPr>
          <p:cNvSpPr>
            <a:spLocks noGrp="1"/>
          </p:cNvSpPr>
          <p:nvPr>
            <p:ph idx="1"/>
          </p:nvPr>
        </p:nvSpPr>
        <p:spPr>
          <a:xfrm>
            <a:off x="649225" y="2133600"/>
            <a:ext cx="3650278" cy="3759253"/>
          </a:xfrm>
        </p:spPr>
        <p:txBody>
          <a:bodyPr>
            <a:normAutofit/>
          </a:bodyPr>
          <a:lstStyle/>
          <a:p>
            <a:r>
              <a:rPr lang="en-US" dirty="0"/>
              <a:t>Wipe everything out!</a:t>
            </a:r>
          </a:p>
        </p:txBody>
      </p:sp>
    </p:spTree>
    <p:extLst>
      <p:ext uri="{BB962C8B-B14F-4D97-AF65-F5344CB8AC3E}">
        <p14:creationId xmlns:p14="http://schemas.microsoft.com/office/powerpoint/2010/main" val="866862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A3FF02D-3E06-481F-A889-C29DEA6E552E}"/>
              </a:ext>
            </a:extLst>
          </p:cNvPr>
          <p:cNvPicPr>
            <a:picLocks noChangeAspect="1"/>
          </p:cNvPicPr>
          <p:nvPr/>
        </p:nvPicPr>
        <p:blipFill rotWithShape="1">
          <a:blip r:embed="rId2"/>
          <a:srcRect t="1737"/>
          <a:stretch/>
        </p:blipFill>
        <p:spPr>
          <a:xfrm>
            <a:off x="4619543" y="757881"/>
            <a:ext cx="6953577" cy="5107484"/>
          </a:xfrm>
          <a:prstGeom prst="rect">
            <a:avLst/>
          </a:prstGeom>
        </p:spPr>
      </p:pic>
      <p:sp>
        <p:nvSpPr>
          <p:cNvPr id="2" name="Title 1">
            <a:extLst>
              <a:ext uri="{FF2B5EF4-FFF2-40B4-BE49-F238E27FC236}">
                <a16:creationId xmlns:a16="http://schemas.microsoft.com/office/drawing/2014/main" id="{823010C1-E415-4DF0-A15E-379A1381EBD7}"/>
              </a:ext>
            </a:extLst>
          </p:cNvPr>
          <p:cNvSpPr>
            <a:spLocks noGrp="1"/>
          </p:cNvSpPr>
          <p:nvPr>
            <p:ph type="title"/>
          </p:nvPr>
        </p:nvSpPr>
        <p:spPr>
          <a:xfrm>
            <a:off x="649224" y="645106"/>
            <a:ext cx="3650279" cy="1259894"/>
          </a:xfrm>
        </p:spPr>
        <p:txBody>
          <a:bodyPr>
            <a:normAutofit/>
          </a:bodyPr>
          <a:lstStyle/>
          <a:p>
            <a:r>
              <a:rPr lang="en-US" dirty="0"/>
              <a:t>What were the locust like</a:t>
            </a:r>
          </a:p>
        </p:txBody>
      </p:sp>
      <p:sp>
        <p:nvSpPr>
          <p:cNvPr id="3" name="Content Placeholder 2">
            <a:extLst>
              <a:ext uri="{FF2B5EF4-FFF2-40B4-BE49-F238E27FC236}">
                <a16:creationId xmlns:a16="http://schemas.microsoft.com/office/drawing/2014/main" id="{A4FEC998-7A3C-46AA-80B4-AB5BFC45D9AE}"/>
              </a:ext>
            </a:extLst>
          </p:cNvPr>
          <p:cNvSpPr>
            <a:spLocks noGrp="1"/>
          </p:cNvSpPr>
          <p:nvPr>
            <p:ph idx="1"/>
          </p:nvPr>
        </p:nvSpPr>
        <p:spPr>
          <a:xfrm>
            <a:off x="649225" y="2133600"/>
            <a:ext cx="3650278" cy="3759253"/>
          </a:xfrm>
        </p:spPr>
        <p:txBody>
          <a:bodyPr>
            <a:normAutofit/>
          </a:bodyPr>
          <a:lstStyle/>
          <a:p>
            <a:r>
              <a:rPr lang="en-US" dirty="0"/>
              <a:t>They were like horses running to battle</a:t>
            </a:r>
          </a:p>
        </p:txBody>
      </p:sp>
    </p:spTree>
    <p:extLst>
      <p:ext uri="{BB962C8B-B14F-4D97-AF65-F5344CB8AC3E}">
        <p14:creationId xmlns:p14="http://schemas.microsoft.com/office/powerpoint/2010/main" val="1869447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8A5916-7F66-42D5-8DC5-CFC4F0CC8AB1}"/>
              </a:ext>
            </a:extLst>
          </p:cNvPr>
          <p:cNvPicPr>
            <a:picLocks noChangeAspect="1"/>
          </p:cNvPicPr>
          <p:nvPr/>
        </p:nvPicPr>
        <p:blipFill rotWithShape="1">
          <a:blip r:embed="rId2"/>
          <a:srcRect l="3032" t="2086" r="2" b="2"/>
          <a:stretch/>
        </p:blipFill>
        <p:spPr>
          <a:xfrm>
            <a:off x="4619543" y="749643"/>
            <a:ext cx="6953577" cy="5143210"/>
          </a:xfrm>
          <a:prstGeom prst="rect">
            <a:avLst/>
          </a:prstGeom>
        </p:spPr>
      </p:pic>
      <p:sp>
        <p:nvSpPr>
          <p:cNvPr id="2" name="Title 1">
            <a:extLst>
              <a:ext uri="{FF2B5EF4-FFF2-40B4-BE49-F238E27FC236}">
                <a16:creationId xmlns:a16="http://schemas.microsoft.com/office/drawing/2014/main" id="{9D727194-23C3-4BAF-87CA-79E2B8604855}"/>
              </a:ext>
            </a:extLst>
          </p:cNvPr>
          <p:cNvSpPr>
            <a:spLocks noGrp="1"/>
          </p:cNvSpPr>
          <p:nvPr>
            <p:ph type="title"/>
          </p:nvPr>
        </p:nvSpPr>
        <p:spPr>
          <a:xfrm>
            <a:off x="649224" y="645106"/>
            <a:ext cx="3650279" cy="1259894"/>
          </a:xfrm>
        </p:spPr>
        <p:txBody>
          <a:bodyPr>
            <a:normAutofit/>
          </a:bodyPr>
          <a:lstStyle/>
          <a:p>
            <a:pPr>
              <a:lnSpc>
                <a:spcPct val="90000"/>
              </a:lnSpc>
            </a:pPr>
            <a:r>
              <a:rPr lang="en-US" sz="2500"/>
              <a:t>The rough caterpillar (the earlier form of the locust)</a:t>
            </a:r>
          </a:p>
        </p:txBody>
      </p:sp>
      <p:sp>
        <p:nvSpPr>
          <p:cNvPr id="3" name="Content Placeholder 2">
            <a:extLst>
              <a:ext uri="{FF2B5EF4-FFF2-40B4-BE49-F238E27FC236}">
                <a16:creationId xmlns:a16="http://schemas.microsoft.com/office/drawing/2014/main" id="{79431842-95BD-430C-AC23-AB053B2640A6}"/>
              </a:ext>
            </a:extLst>
          </p:cNvPr>
          <p:cNvSpPr>
            <a:spLocks noGrp="1"/>
          </p:cNvSpPr>
          <p:nvPr>
            <p:ph idx="1"/>
          </p:nvPr>
        </p:nvSpPr>
        <p:spPr>
          <a:xfrm>
            <a:off x="649225" y="2133600"/>
            <a:ext cx="3650278" cy="3759253"/>
          </a:xfrm>
        </p:spPr>
        <p:txBody>
          <a:bodyPr>
            <a:normAutofit/>
          </a:bodyPr>
          <a:lstStyle/>
          <a:p>
            <a:r>
              <a:rPr lang="en-US" dirty="0"/>
              <a:t>Jeremiah likens the locust to a horse</a:t>
            </a:r>
          </a:p>
          <a:p>
            <a:r>
              <a:rPr lang="en-US" dirty="0"/>
              <a:t>The dictionary says that the head of the locust is like that of a horse.</a:t>
            </a:r>
          </a:p>
          <a:p>
            <a:r>
              <a:rPr lang="en-US" dirty="0"/>
              <a:t>The Italians call the locust a </a:t>
            </a:r>
            <a:r>
              <a:rPr lang="en-US" dirty="0" err="1"/>
              <a:t>cavelette</a:t>
            </a:r>
            <a:r>
              <a:rPr lang="en-US" dirty="0"/>
              <a:t> – A little horse</a:t>
            </a:r>
          </a:p>
        </p:txBody>
      </p:sp>
    </p:spTree>
    <p:extLst>
      <p:ext uri="{BB962C8B-B14F-4D97-AF65-F5344CB8AC3E}">
        <p14:creationId xmlns:p14="http://schemas.microsoft.com/office/powerpoint/2010/main" val="680635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horse&#10;&#10;Description generated with very high confidence">
            <a:extLst>
              <a:ext uri="{FF2B5EF4-FFF2-40B4-BE49-F238E27FC236}">
                <a16:creationId xmlns:a16="http://schemas.microsoft.com/office/drawing/2014/main" id="{80DF017A-F99D-4630-81BA-CAF759E6912F}"/>
              </a:ext>
            </a:extLst>
          </p:cNvPr>
          <p:cNvPicPr>
            <a:picLocks noChangeAspect="1"/>
          </p:cNvPicPr>
          <p:nvPr/>
        </p:nvPicPr>
        <p:blipFill>
          <a:blip r:embed="rId2"/>
          <a:stretch>
            <a:fillRect/>
          </a:stretch>
        </p:blipFill>
        <p:spPr>
          <a:xfrm>
            <a:off x="4619543" y="902250"/>
            <a:ext cx="6953577" cy="4728432"/>
          </a:xfrm>
          <a:prstGeom prst="rect">
            <a:avLst/>
          </a:prstGeom>
        </p:spPr>
      </p:pic>
      <p:sp>
        <p:nvSpPr>
          <p:cNvPr id="2" name="Title 1">
            <a:extLst>
              <a:ext uri="{FF2B5EF4-FFF2-40B4-BE49-F238E27FC236}">
                <a16:creationId xmlns:a16="http://schemas.microsoft.com/office/drawing/2014/main" id="{35E8F38D-2CF6-4453-8699-913A9202E126}"/>
              </a:ext>
            </a:extLst>
          </p:cNvPr>
          <p:cNvSpPr>
            <a:spLocks noGrp="1"/>
          </p:cNvSpPr>
          <p:nvPr>
            <p:ph type="title"/>
          </p:nvPr>
        </p:nvSpPr>
        <p:spPr>
          <a:xfrm>
            <a:off x="649224" y="645106"/>
            <a:ext cx="3650279" cy="1259894"/>
          </a:xfrm>
        </p:spPr>
        <p:txBody>
          <a:bodyPr>
            <a:normAutofit/>
          </a:bodyPr>
          <a:lstStyle/>
          <a:p>
            <a:r>
              <a:rPr lang="en-US" dirty="0"/>
              <a:t>What does this mean?</a:t>
            </a:r>
          </a:p>
        </p:txBody>
      </p:sp>
      <p:sp>
        <p:nvSpPr>
          <p:cNvPr id="3" name="Content Placeholder 2">
            <a:extLst>
              <a:ext uri="{FF2B5EF4-FFF2-40B4-BE49-F238E27FC236}">
                <a16:creationId xmlns:a16="http://schemas.microsoft.com/office/drawing/2014/main" id="{34BFACB9-591A-46BE-9F75-CAC4909A2361}"/>
              </a:ext>
            </a:extLst>
          </p:cNvPr>
          <p:cNvSpPr>
            <a:spLocks noGrp="1"/>
          </p:cNvSpPr>
          <p:nvPr>
            <p:ph idx="1"/>
          </p:nvPr>
        </p:nvSpPr>
        <p:spPr>
          <a:xfrm>
            <a:off x="649225" y="2133600"/>
            <a:ext cx="3650278" cy="3759253"/>
          </a:xfrm>
        </p:spPr>
        <p:txBody>
          <a:bodyPr>
            <a:normAutofit fontScale="92500" lnSpcReduction="20000"/>
          </a:bodyPr>
          <a:lstStyle/>
          <a:p>
            <a:r>
              <a:rPr lang="en-US" dirty="0"/>
              <a:t>…”were like unto horses prepared unto battle”</a:t>
            </a:r>
          </a:p>
          <a:p>
            <a:pPr lvl="1"/>
            <a:r>
              <a:rPr lang="en-US" dirty="0"/>
              <a:t>Tells us their army is an army of </a:t>
            </a:r>
            <a:r>
              <a:rPr lang="en-US" dirty="0" err="1"/>
              <a:t>calvary</a:t>
            </a:r>
            <a:endParaRPr lang="en-US" dirty="0"/>
          </a:p>
          <a:p>
            <a:pPr lvl="1"/>
            <a:r>
              <a:rPr lang="en-US" dirty="0"/>
              <a:t>The armies of Islam were mounted Calvary</a:t>
            </a:r>
          </a:p>
          <a:p>
            <a:pPr lvl="1"/>
            <a:r>
              <a:rPr lang="en-US" dirty="0"/>
              <a:t>Have on their heads crowns of gold.</a:t>
            </a:r>
          </a:p>
          <a:p>
            <a:pPr lvl="1"/>
            <a:r>
              <a:rPr lang="en-US" dirty="0"/>
              <a:t> In the Koran they were to ware the golden turban.</a:t>
            </a:r>
          </a:p>
          <a:p>
            <a:pPr lvl="1"/>
            <a:r>
              <a:rPr lang="en-US" dirty="0"/>
              <a:t>They were not suppose to cut their hair</a:t>
            </a:r>
          </a:p>
          <a:p>
            <a:pPr lvl="1"/>
            <a:r>
              <a:rPr lang="en-US" dirty="0"/>
              <a:t>They were to have teeth like a lion</a:t>
            </a:r>
          </a:p>
          <a:p>
            <a:pPr lvl="1"/>
            <a:endParaRPr lang="en-US" dirty="0"/>
          </a:p>
        </p:txBody>
      </p:sp>
    </p:spTree>
    <p:extLst>
      <p:ext uri="{BB962C8B-B14F-4D97-AF65-F5344CB8AC3E}">
        <p14:creationId xmlns:p14="http://schemas.microsoft.com/office/powerpoint/2010/main" val="566710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63E1729C-275B-462C-8302-572DD123FBA3}"/>
              </a:ext>
            </a:extLst>
          </p:cNvPr>
          <p:cNvPicPr>
            <a:picLocks noChangeAspect="1"/>
          </p:cNvPicPr>
          <p:nvPr/>
        </p:nvPicPr>
        <p:blipFill rotWithShape="1">
          <a:blip r:embed="rId2"/>
          <a:srcRect t="604"/>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133CD8D6-B6EB-4EC2-8E18-ADAFF2837972}"/>
              </a:ext>
            </a:extLst>
          </p:cNvPr>
          <p:cNvSpPr>
            <a:spLocks noGrp="1"/>
          </p:cNvSpPr>
          <p:nvPr>
            <p:ph type="title"/>
          </p:nvPr>
        </p:nvSpPr>
        <p:spPr>
          <a:xfrm>
            <a:off x="649224" y="645106"/>
            <a:ext cx="3650279" cy="1259894"/>
          </a:xfrm>
        </p:spPr>
        <p:txBody>
          <a:bodyPr>
            <a:normAutofit/>
          </a:bodyPr>
          <a:lstStyle/>
          <a:p>
            <a:r>
              <a:rPr lang="en-US" dirty="0"/>
              <a:t>Ali ibn Abi </a:t>
            </a:r>
            <a:r>
              <a:rPr lang="en-US" dirty="0" err="1"/>
              <a:t>Talib</a:t>
            </a:r>
            <a:endParaRPr lang="en-US" dirty="0"/>
          </a:p>
        </p:txBody>
      </p:sp>
      <p:sp>
        <p:nvSpPr>
          <p:cNvPr id="9" name="Content Placeholder 8"/>
          <p:cNvSpPr>
            <a:spLocks noGrp="1"/>
          </p:cNvSpPr>
          <p:nvPr>
            <p:ph idx="1"/>
          </p:nvPr>
        </p:nvSpPr>
        <p:spPr>
          <a:xfrm>
            <a:off x="649225" y="2133600"/>
            <a:ext cx="3650278" cy="3759253"/>
          </a:xfrm>
        </p:spPr>
        <p:txBody>
          <a:bodyPr>
            <a:normAutofit/>
          </a:bodyPr>
          <a:lstStyle/>
          <a:p>
            <a:r>
              <a:rPr lang="en-US" dirty="0"/>
              <a:t>Hints that These people were like the teeth of a lion</a:t>
            </a:r>
          </a:p>
          <a:p>
            <a:endParaRPr lang="en-US" dirty="0"/>
          </a:p>
        </p:txBody>
      </p:sp>
      <p:sp>
        <p:nvSpPr>
          <p:cNvPr id="4" name="Rectangle 3">
            <a:extLst>
              <a:ext uri="{FF2B5EF4-FFF2-40B4-BE49-F238E27FC236}">
                <a16:creationId xmlns:a16="http://schemas.microsoft.com/office/drawing/2014/main" id="{3EDB325E-67AE-47CD-8274-8A1ABE49C420}"/>
              </a:ext>
            </a:extLst>
          </p:cNvPr>
          <p:cNvSpPr/>
          <p:nvPr/>
        </p:nvSpPr>
        <p:spPr>
          <a:xfrm>
            <a:off x="5025081" y="5115697"/>
            <a:ext cx="2125362" cy="296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Ali ibn Abi </a:t>
            </a:r>
            <a:r>
              <a:rPr lang="en-US" dirty="0" err="1"/>
              <a:t>Talib</a:t>
            </a:r>
            <a:endParaRPr lang="en-US" dirty="0"/>
          </a:p>
        </p:txBody>
      </p:sp>
    </p:spTree>
    <p:extLst>
      <p:ext uri="{BB962C8B-B14F-4D97-AF65-F5344CB8AC3E}">
        <p14:creationId xmlns:p14="http://schemas.microsoft.com/office/powerpoint/2010/main" val="4055801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8" name="Group 17">
            <a:extLst>
              <a:ext uri="{FF2B5EF4-FFF2-40B4-BE49-F238E27FC236}">
                <a16:creationId xmlns:a16="http://schemas.microsoft.com/office/drawing/2014/main" id="{166BF9EE-F7AC-4FA5-AC7E-001B3A642F75}"/>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 name="Freeform 11">
              <a:extLst>
                <a:ext uri="{FF2B5EF4-FFF2-40B4-BE49-F238E27FC236}">
                  <a16:creationId xmlns:a16="http://schemas.microsoft.com/office/drawing/2014/main" id="{3B48D182-44E3-4D8B-ACEF-F1A900BE4430}"/>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 name="Freeform 12">
              <a:extLst>
                <a:ext uri="{FF2B5EF4-FFF2-40B4-BE49-F238E27FC236}">
                  <a16:creationId xmlns:a16="http://schemas.microsoft.com/office/drawing/2014/main" id="{355A535A-A489-477F-A314-593AA8CAFB2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 name="Freeform 13">
              <a:extLst>
                <a:ext uri="{FF2B5EF4-FFF2-40B4-BE49-F238E27FC236}">
                  <a16:creationId xmlns:a16="http://schemas.microsoft.com/office/drawing/2014/main" id="{954C2D4C-FD83-4EF4-9312-04442ABD66BF}"/>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 name="Freeform 14">
              <a:extLst>
                <a:ext uri="{FF2B5EF4-FFF2-40B4-BE49-F238E27FC236}">
                  <a16:creationId xmlns:a16="http://schemas.microsoft.com/office/drawing/2014/main" id="{C20701C2-CD9A-4698-BC97-E1085820C2C9}"/>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 name="Freeform 15">
              <a:extLst>
                <a:ext uri="{FF2B5EF4-FFF2-40B4-BE49-F238E27FC236}">
                  <a16:creationId xmlns:a16="http://schemas.microsoft.com/office/drawing/2014/main" id="{62575C35-466F-42AE-87A1-D691849AB8CF}"/>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 name="Freeform 16">
              <a:extLst>
                <a:ext uri="{FF2B5EF4-FFF2-40B4-BE49-F238E27FC236}">
                  <a16:creationId xmlns:a16="http://schemas.microsoft.com/office/drawing/2014/main" id="{58236F37-6119-45AC-80A0-CD2C311B505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 name="Freeform 17">
              <a:extLst>
                <a:ext uri="{FF2B5EF4-FFF2-40B4-BE49-F238E27FC236}">
                  <a16:creationId xmlns:a16="http://schemas.microsoft.com/office/drawing/2014/main" id="{F3FDD799-39FE-4D6F-9A64-2F472B215078}"/>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 name="Freeform 18">
              <a:extLst>
                <a:ext uri="{FF2B5EF4-FFF2-40B4-BE49-F238E27FC236}">
                  <a16:creationId xmlns:a16="http://schemas.microsoft.com/office/drawing/2014/main" id="{9820D241-1D49-442C-A95A-00BC1BF9E295}"/>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7" name="Freeform 19">
              <a:extLst>
                <a:ext uri="{FF2B5EF4-FFF2-40B4-BE49-F238E27FC236}">
                  <a16:creationId xmlns:a16="http://schemas.microsoft.com/office/drawing/2014/main" id="{EBC2197C-B383-4866-8ABD-74222400BE8E}"/>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 name="Freeform 20">
              <a:extLst>
                <a:ext uri="{FF2B5EF4-FFF2-40B4-BE49-F238E27FC236}">
                  <a16:creationId xmlns:a16="http://schemas.microsoft.com/office/drawing/2014/main" id="{404B06AA-FC93-4471-9DE4-56A401E70A50}"/>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 name="Freeform 21">
              <a:extLst>
                <a:ext uri="{FF2B5EF4-FFF2-40B4-BE49-F238E27FC236}">
                  <a16:creationId xmlns:a16="http://schemas.microsoft.com/office/drawing/2014/main" id="{E580600C-013F-4FAF-8FB7-4CC0FA80A92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 name="Freeform 22">
              <a:extLst>
                <a:ext uri="{FF2B5EF4-FFF2-40B4-BE49-F238E27FC236}">
                  <a16:creationId xmlns:a16="http://schemas.microsoft.com/office/drawing/2014/main" id="{9BFCF199-64B2-4AEE-88C4-E954ABF36278}"/>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 name="Group 31">
            <a:extLst>
              <a:ext uri="{FF2B5EF4-FFF2-40B4-BE49-F238E27FC236}">
                <a16:creationId xmlns:a16="http://schemas.microsoft.com/office/drawing/2014/main" id="{E312DBA5-56D8-42B2-BA94-28168C2A670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3" name="Freeform 27">
              <a:extLst>
                <a:ext uri="{FF2B5EF4-FFF2-40B4-BE49-F238E27FC236}">
                  <a16:creationId xmlns:a16="http://schemas.microsoft.com/office/drawing/2014/main" id="{7AD46C74-3117-46B0-B267-0F61B57CACE3}"/>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4" name="Freeform 28">
              <a:extLst>
                <a:ext uri="{FF2B5EF4-FFF2-40B4-BE49-F238E27FC236}">
                  <a16:creationId xmlns:a16="http://schemas.microsoft.com/office/drawing/2014/main" id="{8C13B810-9664-45D8-8510-D6ED0ADD7217}"/>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5" name="Freeform 29">
              <a:extLst>
                <a:ext uri="{FF2B5EF4-FFF2-40B4-BE49-F238E27FC236}">
                  <a16:creationId xmlns:a16="http://schemas.microsoft.com/office/drawing/2014/main" id="{10306E52-A922-4458-BCCE-C3C840CC7556}"/>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 name="Freeform 30">
              <a:extLst>
                <a:ext uri="{FF2B5EF4-FFF2-40B4-BE49-F238E27FC236}">
                  <a16:creationId xmlns:a16="http://schemas.microsoft.com/office/drawing/2014/main" id="{CB578819-B7E7-4250-932F-52AE2A2A9A57}"/>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7" name="Freeform 31">
              <a:extLst>
                <a:ext uri="{FF2B5EF4-FFF2-40B4-BE49-F238E27FC236}">
                  <a16:creationId xmlns:a16="http://schemas.microsoft.com/office/drawing/2014/main" id="{454B9C91-B623-424A-B16E-F764F189D300}"/>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8" name="Freeform 32">
              <a:extLst>
                <a:ext uri="{FF2B5EF4-FFF2-40B4-BE49-F238E27FC236}">
                  <a16:creationId xmlns:a16="http://schemas.microsoft.com/office/drawing/2014/main" id="{EFD03C4A-8484-41E6-B458-032F1DCA70AA}"/>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 name="Freeform 33">
              <a:extLst>
                <a:ext uri="{FF2B5EF4-FFF2-40B4-BE49-F238E27FC236}">
                  <a16:creationId xmlns:a16="http://schemas.microsoft.com/office/drawing/2014/main" id="{DDC2F3C3-1D4E-4913-9C5C-F9A65B47E5CA}"/>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0" name="Freeform 34">
              <a:extLst>
                <a:ext uri="{FF2B5EF4-FFF2-40B4-BE49-F238E27FC236}">
                  <a16:creationId xmlns:a16="http://schemas.microsoft.com/office/drawing/2014/main" id="{1E15BCA2-2420-4C53-ADE9-40FBAC238443}"/>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1" name="Freeform 35">
              <a:extLst>
                <a:ext uri="{FF2B5EF4-FFF2-40B4-BE49-F238E27FC236}">
                  <a16:creationId xmlns:a16="http://schemas.microsoft.com/office/drawing/2014/main" id="{73D5FBF4-7129-4C51-B603-E3BC3341951B}"/>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2" name="Freeform 36">
              <a:extLst>
                <a:ext uri="{FF2B5EF4-FFF2-40B4-BE49-F238E27FC236}">
                  <a16:creationId xmlns:a16="http://schemas.microsoft.com/office/drawing/2014/main" id="{0165B164-CE2A-494C-88FC-507232B37C08}"/>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3" name="Freeform 37">
              <a:extLst>
                <a:ext uri="{FF2B5EF4-FFF2-40B4-BE49-F238E27FC236}">
                  <a16:creationId xmlns:a16="http://schemas.microsoft.com/office/drawing/2014/main" id="{87F127E5-B10B-4D18-BCF0-E7C3C7F401EC}"/>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4" name="Freeform 38">
              <a:extLst>
                <a:ext uri="{FF2B5EF4-FFF2-40B4-BE49-F238E27FC236}">
                  <a16:creationId xmlns:a16="http://schemas.microsoft.com/office/drawing/2014/main" id="{FC692D59-F28D-4E42-B435-225F2C6CFA3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0" name="Rectangle 45">
            <a:extLst>
              <a:ext uri="{FF2B5EF4-FFF2-40B4-BE49-F238E27FC236}">
                <a16:creationId xmlns:a16="http://schemas.microsoft.com/office/drawing/2014/main" id="{1996130F-9AB5-4DE9-8574-3AF891C5C1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 name="Freeform 6">
            <a:extLst>
              <a:ext uri="{FF2B5EF4-FFF2-40B4-BE49-F238E27FC236}">
                <a16:creationId xmlns:a16="http://schemas.microsoft.com/office/drawing/2014/main" id="{3623DEAC-F39C-45D6-86DC-1033F642952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62" name="Rectangle 49">
            <a:extLst>
              <a:ext uri="{FF2B5EF4-FFF2-40B4-BE49-F238E27FC236}">
                <a16:creationId xmlns:a16="http://schemas.microsoft.com/office/drawing/2014/main" id="{A692209D-B607-46C3-8560-07AF7229165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 screen with text&#10;&#10;Description generated with high confidence">
            <a:extLst>
              <a:ext uri="{FF2B5EF4-FFF2-40B4-BE49-F238E27FC236}">
                <a16:creationId xmlns:a16="http://schemas.microsoft.com/office/drawing/2014/main" id="{3B5C0B00-7397-4F4C-9236-D8F62467A73A}"/>
              </a:ext>
            </a:extLst>
          </p:cNvPr>
          <p:cNvPicPr>
            <a:picLocks noChangeAspect="1"/>
          </p:cNvPicPr>
          <p:nvPr/>
        </p:nvPicPr>
        <p:blipFill>
          <a:blip r:embed="rId2"/>
          <a:stretch>
            <a:fillRect/>
          </a:stretch>
        </p:blipFill>
        <p:spPr>
          <a:xfrm>
            <a:off x="5587994" y="1500779"/>
            <a:ext cx="5640502" cy="3863743"/>
          </a:xfrm>
          <a:prstGeom prst="rect">
            <a:avLst/>
          </a:prstGeom>
        </p:spPr>
      </p:pic>
      <p:sp>
        <p:nvSpPr>
          <p:cNvPr id="63" name="Rectangle 51">
            <a:extLst>
              <a:ext uri="{FF2B5EF4-FFF2-40B4-BE49-F238E27FC236}">
                <a16:creationId xmlns:a16="http://schemas.microsoft.com/office/drawing/2014/main" id="{94874638-CF15-4908-BC4B-4908744D0B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Freeform 5">
            <a:extLst>
              <a:ext uri="{FF2B5EF4-FFF2-40B4-BE49-F238E27FC236}">
                <a16:creationId xmlns:a16="http://schemas.microsoft.com/office/drawing/2014/main" id="{5F1B8348-CD6E-4561-A704-C232D9A267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BFC3F43-D4F8-44F6-A0EC-227554B495F6}"/>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rPr>
              <a:t>They had to use coats of mail or breastplates of Iron </a:t>
            </a:r>
          </a:p>
        </p:txBody>
      </p:sp>
      <p:sp>
        <p:nvSpPr>
          <p:cNvPr id="5" name="Rectangle 4">
            <a:extLst>
              <a:ext uri="{FF2B5EF4-FFF2-40B4-BE49-F238E27FC236}">
                <a16:creationId xmlns:a16="http://schemas.microsoft.com/office/drawing/2014/main" id="{771F43C2-58B9-4BE9-B327-E466A02919E6}"/>
              </a:ext>
            </a:extLst>
          </p:cNvPr>
          <p:cNvSpPr/>
          <p:nvPr/>
        </p:nvSpPr>
        <p:spPr>
          <a:xfrm>
            <a:off x="5980670" y="4910667"/>
            <a:ext cx="1664044" cy="30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8194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B9F2BB-2A30-4A44-BD01-117F3F34E683}"/>
              </a:ext>
            </a:extLst>
          </p:cNvPr>
          <p:cNvPicPr>
            <a:picLocks noChangeAspect="1"/>
          </p:cNvPicPr>
          <p:nvPr/>
        </p:nvPicPr>
        <p:blipFill>
          <a:blip r:embed="rId2"/>
          <a:stretch>
            <a:fillRect/>
          </a:stretch>
        </p:blipFill>
        <p:spPr>
          <a:xfrm>
            <a:off x="4619543" y="650183"/>
            <a:ext cx="6953577" cy="5232566"/>
          </a:xfrm>
          <a:prstGeom prst="rect">
            <a:avLst/>
          </a:prstGeom>
        </p:spPr>
      </p:pic>
      <p:sp>
        <p:nvSpPr>
          <p:cNvPr id="2" name="Title 1">
            <a:extLst>
              <a:ext uri="{FF2B5EF4-FFF2-40B4-BE49-F238E27FC236}">
                <a16:creationId xmlns:a16="http://schemas.microsoft.com/office/drawing/2014/main" id="{7C5238BA-4A35-4453-86FB-8B245D4F5869}"/>
              </a:ext>
            </a:extLst>
          </p:cNvPr>
          <p:cNvSpPr>
            <a:spLocks noGrp="1"/>
          </p:cNvSpPr>
          <p:nvPr>
            <p:ph type="title"/>
          </p:nvPr>
        </p:nvSpPr>
        <p:spPr>
          <a:xfrm>
            <a:off x="649224" y="645106"/>
            <a:ext cx="3650279" cy="1259894"/>
          </a:xfrm>
        </p:spPr>
        <p:txBody>
          <a:bodyPr>
            <a:normAutofit fontScale="90000"/>
          </a:bodyPr>
          <a:lstStyle/>
          <a:p>
            <a:r>
              <a:rPr lang="en-US" dirty="0"/>
              <a:t>What was mission of Islam?</a:t>
            </a:r>
          </a:p>
        </p:txBody>
      </p:sp>
      <p:sp>
        <p:nvSpPr>
          <p:cNvPr id="3" name="Content Placeholder 2">
            <a:extLst>
              <a:ext uri="{FF2B5EF4-FFF2-40B4-BE49-F238E27FC236}">
                <a16:creationId xmlns:a16="http://schemas.microsoft.com/office/drawing/2014/main" id="{6D3DE399-D4F1-4AC2-A6D8-9F73CC5AB39B}"/>
              </a:ext>
            </a:extLst>
          </p:cNvPr>
          <p:cNvSpPr>
            <a:spLocks noGrp="1"/>
          </p:cNvSpPr>
          <p:nvPr>
            <p:ph idx="1"/>
          </p:nvPr>
        </p:nvSpPr>
        <p:spPr>
          <a:xfrm>
            <a:off x="649225" y="2133600"/>
            <a:ext cx="3650278" cy="3759253"/>
          </a:xfrm>
        </p:spPr>
        <p:txBody>
          <a:bodyPr>
            <a:normAutofit lnSpcReduction="10000"/>
          </a:bodyPr>
          <a:lstStyle/>
          <a:p>
            <a:r>
              <a:rPr lang="en-US" dirty="0"/>
              <a:t>Two things that run parallel in revelation:</a:t>
            </a:r>
          </a:p>
          <a:p>
            <a:pPr lvl="1"/>
            <a:r>
              <a:rPr lang="en-US" dirty="0"/>
              <a:t>Mark of the beast in the forehead and all that goes with it</a:t>
            </a:r>
          </a:p>
          <a:p>
            <a:pPr lvl="2"/>
            <a:r>
              <a:rPr lang="en-US" dirty="0"/>
              <a:t>The teaching of Catholicism and all that goes with it</a:t>
            </a:r>
          </a:p>
          <a:p>
            <a:pPr lvl="3"/>
            <a:r>
              <a:rPr lang="en-US" dirty="0"/>
              <a:t>Destruction, pillage </a:t>
            </a:r>
            <a:r>
              <a:rPr lang="en-US" dirty="0" err="1"/>
              <a:t>etc</a:t>
            </a:r>
            <a:endParaRPr lang="en-US" dirty="0"/>
          </a:p>
          <a:p>
            <a:pPr lvl="2"/>
            <a:endParaRPr lang="en-US" dirty="0"/>
          </a:p>
          <a:p>
            <a:pPr lvl="1"/>
            <a:r>
              <a:rPr lang="en-US" dirty="0"/>
              <a:t>The seal of God and all that goes with it</a:t>
            </a:r>
          </a:p>
          <a:p>
            <a:pPr lvl="2"/>
            <a:r>
              <a:rPr lang="en-US" dirty="0"/>
              <a:t>Fruits of the spirit</a:t>
            </a:r>
          </a:p>
        </p:txBody>
      </p:sp>
    </p:spTree>
    <p:extLst>
      <p:ext uri="{BB962C8B-B14F-4D97-AF65-F5344CB8AC3E}">
        <p14:creationId xmlns:p14="http://schemas.microsoft.com/office/powerpoint/2010/main" val="1753074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FED8F-8149-439E-BEB5-8E6C518A311F}"/>
              </a:ext>
            </a:extLst>
          </p:cNvPr>
          <p:cNvSpPr>
            <a:spLocks noGrp="1"/>
          </p:cNvSpPr>
          <p:nvPr>
            <p:ph type="title"/>
          </p:nvPr>
        </p:nvSpPr>
        <p:spPr>
          <a:xfrm>
            <a:off x="649224" y="645106"/>
            <a:ext cx="3650279" cy="1259894"/>
          </a:xfrm>
        </p:spPr>
        <p:txBody>
          <a:bodyPr>
            <a:normAutofit/>
          </a:bodyPr>
          <a:lstStyle/>
          <a:p>
            <a:r>
              <a:rPr lang="en-US" dirty="0"/>
              <a:t>Abu Bakr</a:t>
            </a:r>
          </a:p>
        </p:txBody>
      </p:sp>
      <p:sp>
        <p:nvSpPr>
          <p:cNvPr id="9" name="Content Placeholder 8"/>
          <p:cNvSpPr>
            <a:spLocks noGrp="1"/>
          </p:cNvSpPr>
          <p:nvPr>
            <p:ph idx="1"/>
          </p:nvPr>
        </p:nvSpPr>
        <p:spPr>
          <a:xfrm>
            <a:off x="649225" y="2133600"/>
            <a:ext cx="3650278" cy="3759253"/>
          </a:xfrm>
        </p:spPr>
        <p:txBody>
          <a:bodyPr>
            <a:normAutofit lnSpcReduction="10000"/>
          </a:bodyPr>
          <a:lstStyle/>
          <a:p>
            <a:r>
              <a:rPr lang="en-US" dirty="0"/>
              <a:t>The first successor to Mohammad</a:t>
            </a:r>
          </a:p>
          <a:p>
            <a:r>
              <a:rPr lang="en-US" dirty="0"/>
              <a:t>Reigns a very short period of time</a:t>
            </a:r>
          </a:p>
          <a:p>
            <a:endParaRPr lang="en-US" dirty="0"/>
          </a:p>
          <a:p>
            <a:r>
              <a:rPr lang="en-US" dirty="0"/>
              <a:t>He fought against those who were against Mohammad</a:t>
            </a:r>
          </a:p>
          <a:p>
            <a:r>
              <a:rPr lang="en-US" dirty="0"/>
              <a:t>Decided to attack the Byzantine empire</a:t>
            </a:r>
          </a:p>
          <a:p>
            <a:pPr lvl="1"/>
            <a:r>
              <a:rPr lang="en-US" dirty="0"/>
              <a:t>They attack those who had the mark of the beast</a:t>
            </a:r>
          </a:p>
        </p:txBody>
      </p:sp>
      <p:sp>
        <p:nvSpPr>
          <p:cNvPr id="4" name="Rectangle 3">
            <a:extLst>
              <a:ext uri="{FF2B5EF4-FFF2-40B4-BE49-F238E27FC236}">
                <a16:creationId xmlns:a16="http://schemas.microsoft.com/office/drawing/2014/main" id="{09152059-22DE-4EF3-86CD-6054A71860AA}"/>
              </a:ext>
            </a:extLst>
          </p:cNvPr>
          <p:cNvSpPr/>
          <p:nvPr/>
        </p:nvSpPr>
        <p:spPr>
          <a:xfrm>
            <a:off x="7257535" y="4827373"/>
            <a:ext cx="2825579" cy="60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BA1A7EB-97E4-4CCF-9756-350071713BEC}"/>
              </a:ext>
            </a:extLst>
          </p:cNvPr>
          <p:cNvGrpSpPr/>
          <p:nvPr/>
        </p:nvGrpSpPr>
        <p:grpSpPr>
          <a:xfrm>
            <a:off x="4619543" y="676259"/>
            <a:ext cx="6953577" cy="5180414"/>
            <a:chOff x="4619543" y="676259"/>
            <a:chExt cx="6953577" cy="5180414"/>
          </a:xfrm>
        </p:grpSpPr>
        <p:pic>
          <p:nvPicPr>
            <p:cNvPr id="7" name="Content Placeholder 3" descr="A close up of a sign&#10;&#10;Description generated with high confidence">
              <a:extLst>
                <a:ext uri="{FF2B5EF4-FFF2-40B4-BE49-F238E27FC236}">
                  <a16:creationId xmlns:a16="http://schemas.microsoft.com/office/drawing/2014/main" id="{DA21A9B9-F5D5-4C56-A728-0638CE25D3F2}"/>
                </a:ext>
              </a:extLst>
            </p:cNvPr>
            <p:cNvPicPr>
              <a:picLocks noChangeAspect="1"/>
            </p:cNvPicPr>
            <p:nvPr/>
          </p:nvPicPr>
          <p:blipFill>
            <a:blip r:embed="rId3"/>
            <a:stretch>
              <a:fillRect/>
            </a:stretch>
          </p:blipFill>
          <p:spPr>
            <a:xfrm>
              <a:off x="4619543" y="676259"/>
              <a:ext cx="6953577" cy="5180414"/>
            </a:xfrm>
            <a:prstGeom prst="rect">
              <a:avLst/>
            </a:prstGeom>
          </p:spPr>
        </p:pic>
        <p:pic>
          <p:nvPicPr>
            <p:cNvPr id="5" name="Picture 4">
              <a:extLst>
                <a:ext uri="{FF2B5EF4-FFF2-40B4-BE49-F238E27FC236}">
                  <a16:creationId xmlns:a16="http://schemas.microsoft.com/office/drawing/2014/main" id="{BC09CB2E-4891-491B-BDEF-6390289EB368}"/>
                </a:ext>
              </a:extLst>
            </p:cNvPr>
            <p:cNvPicPr>
              <a:picLocks noChangeAspect="1"/>
            </p:cNvPicPr>
            <p:nvPr/>
          </p:nvPicPr>
          <p:blipFill>
            <a:blip r:embed="rId4"/>
            <a:stretch>
              <a:fillRect/>
            </a:stretch>
          </p:blipFill>
          <p:spPr>
            <a:xfrm>
              <a:off x="7103522" y="2481901"/>
              <a:ext cx="3994409" cy="3062650"/>
            </a:xfrm>
            <a:prstGeom prst="rect">
              <a:avLst/>
            </a:prstGeom>
          </p:spPr>
        </p:pic>
      </p:grpSp>
    </p:spTree>
    <p:extLst>
      <p:ext uri="{BB962C8B-B14F-4D97-AF65-F5344CB8AC3E}">
        <p14:creationId xmlns:p14="http://schemas.microsoft.com/office/powerpoint/2010/main" val="3143376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E1AD90-4CDE-427F-85A5-BE27EE13CDC9}"/>
              </a:ext>
            </a:extLst>
          </p:cNvPr>
          <p:cNvPicPr>
            <a:picLocks noChangeAspect="1"/>
          </p:cNvPicPr>
          <p:nvPr/>
        </p:nvPicPr>
        <p:blipFill>
          <a:blip r:embed="rId2"/>
          <a:stretch>
            <a:fillRect/>
          </a:stretch>
        </p:blipFill>
        <p:spPr>
          <a:xfrm>
            <a:off x="4619543" y="650183"/>
            <a:ext cx="6953577" cy="5232566"/>
          </a:xfrm>
          <a:prstGeom prst="rect">
            <a:avLst/>
          </a:prstGeom>
        </p:spPr>
      </p:pic>
      <p:sp>
        <p:nvSpPr>
          <p:cNvPr id="2" name="Title 1">
            <a:extLst>
              <a:ext uri="{FF2B5EF4-FFF2-40B4-BE49-F238E27FC236}">
                <a16:creationId xmlns:a16="http://schemas.microsoft.com/office/drawing/2014/main" id="{C9004B27-C329-4E47-962C-195329AB3696}"/>
              </a:ext>
            </a:extLst>
          </p:cNvPr>
          <p:cNvSpPr>
            <a:spLocks noGrp="1"/>
          </p:cNvSpPr>
          <p:nvPr>
            <p:ph type="title"/>
          </p:nvPr>
        </p:nvSpPr>
        <p:spPr>
          <a:xfrm>
            <a:off x="649224" y="645106"/>
            <a:ext cx="3650279" cy="1259894"/>
          </a:xfrm>
        </p:spPr>
        <p:txBody>
          <a:bodyPr>
            <a:normAutofit/>
          </a:bodyPr>
          <a:lstStyle/>
          <a:p>
            <a:r>
              <a:rPr lang="en-US" dirty="0"/>
              <a:t>Conquests </a:t>
            </a:r>
          </a:p>
        </p:txBody>
      </p:sp>
      <p:sp>
        <p:nvSpPr>
          <p:cNvPr id="3" name="Content Placeholder 2">
            <a:extLst>
              <a:ext uri="{FF2B5EF4-FFF2-40B4-BE49-F238E27FC236}">
                <a16:creationId xmlns:a16="http://schemas.microsoft.com/office/drawing/2014/main" id="{58359365-AF8B-4D98-A11C-DE8BA5AA1AE4}"/>
              </a:ext>
            </a:extLst>
          </p:cNvPr>
          <p:cNvSpPr>
            <a:spLocks noGrp="1"/>
          </p:cNvSpPr>
          <p:nvPr>
            <p:ph idx="1"/>
          </p:nvPr>
        </p:nvSpPr>
        <p:spPr>
          <a:xfrm>
            <a:off x="649225" y="2133600"/>
            <a:ext cx="3650278" cy="3759253"/>
          </a:xfrm>
        </p:spPr>
        <p:txBody>
          <a:bodyPr>
            <a:normAutofit/>
          </a:bodyPr>
          <a:lstStyle/>
          <a:p>
            <a:r>
              <a:rPr lang="en-US" dirty="0"/>
              <a:t>Follow Abu Bakr</a:t>
            </a:r>
          </a:p>
          <a:p>
            <a:endParaRPr lang="en-US" dirty="0"/>
          </a:p>
          <a:p>
            <a:r>
              <a:rPr lang="en-US" dirty="0"/>
              <a:t>4050 cities taken during his </a:t>
            </a:r>
            <a:r>
              <a:rPr lang="en-US" dirty="0" err="1"/>
              <a:t>reigin</a:t>
            </a:r>
            <a:endParaRPr lang="en-US" dirty="0"/>
          </a:p>
          <a:p>
            <a:endParaRPr lang="en-US" dirty="0"/>
          </a:p>
          <a:p>
            <a:r>
              <a:rPr lang="en-US" dirty="0"/>
              <a:t>Palestine, Syria, Parts of the Persian empire</a:t>
            </a:r>
          </a:p>
          <a:p>
            <a:endParaRPr lang="en-US" dirty="0"/>
          </a:p>
          <a:p>
            <a:r>
              <a:rPr lang="en-US" dirty="0"/>
              <a:t>Empire stretched from </a:t>
            </a:r>
            <a:r>
              <a:rPr lang="en-US" dirty="0" err="1"/>
              <a:t>Lybia</a:t>
            </a:r>
            <a:r>
              <a:rPr lang="en-US" dirty="0"/>
              <a:t> to India</a:t>
            </a:r>
          </a:p>
        </p:txBody>
      </p:sp>
    </p:spTree>
    <p:extLst>
      <p:ext uri="{BB962C8B-B14F-4D97-AF65-F5344CB8AC3E}">
        <p14:creationId xmlns:p14="http://schemas.microsoft.com/office/powerpoint/2010/main" val="1875569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rrowheads="1"/>
          </p:cNvSpPr>
          <p:nvPr>
            <p:ph type="title"/>
          </p:nvPr>
        </p:nvSpPr>
        <p:spPr>
          <a:xfrm>
            <a:off x="4876800" y="0"/>
            <a:ext cx="4419600" cy="1066800"/>
          </a:xfrm>
        </p:spPr>
        <p:txBody>
          <a:bodyPr/>
          <a:lstStyle/>
          <a:p>
            <a:r>
              <a:rPr lang="en-US" altLang="en-US"/>
              <a:t>Daniel’s Image</a:t>
            </a:r>
          </a:p>
        </p:txBody>
      </p:sp>
      <p:pic>
        <p:nvPicPr>
          <p:cNvPr id="174084" name="Picture 4" descr="image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71600" y="0"/>
            <a:ext cx="3271838" cy="6858000"/>
          </a:xfrm>
          <a:ln/>
          <a:extLst>
            <a:ext uri="{91240B29-F687-4F45-9708-019B960494DF}">
              <a14:hiddenLine xmlns:a14="http://schemas.microsoft.com/office/drawing/2010/main" w="9525">
                <a:solidFill>
                  <a:srgbClr val="000000"/>
                </a:solidFill>
                <a:miter lim="800000"/>
                <a:headEnd/>
                <a:tailEnd/>
              </a14:hiddenLine>
            </a:ext>
          </a:extLst>
        </p:spPr>
      </p:pic>
      <p:sp>
        <p:nvSpPr>
          <p:cNvPr id="174085" name="AutoShape 5"/>
          <p:cNvSpPr>
            <a:spLocks/>
          </p:cNvSpPr>
          <p:nvPr/>
        </p:nvSpPr>
        <p:spPr bwMode="auto">
          <a:xfrm>
            <a:off x="6172200" y="4648200"/>
            <a:ext cx="990600" cy="1524000"/>
          </a:xfrm>
          <a:prstGeom prst="roundRect">
            <a:avLst>
              <a:gd name="adj" fmla="val 16667"/>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a:solidFill>
                  <a:srgbClr val="000000"/>
                </a:solidFill>
                <a:latin typeface="Arial" panose="020B0604020202020204" pitchFamily="34" charset="0"/>
                <a:sym typeface="Arial" panose="020B0604020202020204" pitchFamily="34" charset="0"/>
              </a:rPr>
              <a:t>Rebuilding</a:t>
            </a:r>
          </a:p>
          <a:p>
            <a:pPr algn="ctr" eaLnBrk="1" hangingPunct="1"/>
            <a:r>
              <a:rPr lang="en-US" altLang="en-US" sz="1000">
                <a:solidFill>
                  <a:srgbClr val="000000"/>
                </a:solidFill>
                <a:latin typeface="Arial" panose="020B0604020202020204" pitchFamily="34" charset="0"/>
                <a:sym typeface="Arial" panose="020B0604020202020204" pitchFamily="34" charset="0"/>
              </a:rPr>
              <a:t> of</a:t>
            </a:r>
          </a:p>
          <a:p>
            <a:pPr algn="ctr" eaLnBrk="1" hangingPunct="1"/>
            <a:r>
              <a:rPr lang="en-US" altLang="en-US" sz="1000">
                <a:solidFill>
                  <a:srgbClr val="000000"/>
                </a:solidFill>
                <a:latin typeface="Arial" panose="020B0604020202020204" pitchFamily="34" charset="0"/>
                <a:sym typeface="Arial" panose="020B0604020202020204" pitchFamily="34" charset="0"/>
              </a:rPr>
              <a:t> the wall </a:t>
            </a:r>
          </a:p>
          <a:p>
            <a:pPr algn="ctr" eaLnBrk="1" hangingPunct="1"/>
            <a:r>
              <a:rPr lang="en-US" altLang="en-US" sz="1000">
                <a:solidFill>
                  <a:srgbClr val="000000"/>
                </a:solidFill>
                <a:latin typeface="Arial" panose="020B0604020202020204" pitchFamily="34" charset="0"/>
                <a:sym typeface="Arial" panose="020B0604020202020204" pitchFamily="34" charset="0"/>
              </a:rPr>
              <a:t>and</a:t>
            </a:r>
          </a:p>
          <a:p>
            <a:pPr algn="ctr" eaLnBrk="1" hangingPunct="1"/>
            <a:r>
              <a:rPr lang="en-US" altLang="en-US" sz="1000">
                <a:solidFill>
                  <a:srgbClr val="000000"/>
                </a:solidFill>
                <a:latin typeface="Arial" panose="020B0604020202020204" pitchFamily="34" charset="0"/>
                <a:sym typeface="Arial" panose="020B0604020202020204" pitchFamily="34" charset="0"/>
              </a:rPr>
              <a:t> Temple</a:t>
            </a:r>
          </a:p>
        </p:txBody>
      </p:sp>
      <p:sp>
        <p:nvSpPr>
          <p:cNvPr id="174086" name="AutoShape 6"/>
          <p:cNvSpPr>
            <a:spLocks/>
          </p:cNvSpPr>
          <p:nvPr/>
        </p:nvSpPr>
        <p:spPr bwMode="auto">
          <a:xfrm>
            <a:off x="7162800" y="4648200"/>
            <a:ext cx="914400" cy="1524000"/>
          </a:xfrm>
          <a:prstGeom prst="roundRect">
            <a:avLst>
              <a:gd name="adj" fmla="val 16667"/>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a:solidFill>
                  <a:srgbClr val="000000"/>
                </a:solidFill>
                <a:latin typeface="Arial" panose="020B0604020202020204" pitchFamily="34" charset="0"/>
                <a:sym typeface="Arial" panose="020B0604020202020204" pitchFamily="34" charset="0"/>
              </a:rPr>
              <a:t>Rule of</a:t>
            </a:r>
          </a:p>
          <a:p>
            <a:pPr algn="ctr" eaLnBrk="1" hangingPunct="1"/>
            <a:r>
              <a:rPr lang="en-US" altLang="en-US" sz="1000">
                <a:solidFill>
                  <a:srgbClr val="000000"/>
                </a:solidFill>
                <a:latin typeface="Arial" panose="020B0604020202020204" pitchFamily="34" charset="0"/>
                <a:sym typeface="Arial" panose="020B0604020202020204" pitchFamily="34" charset="0"/>
              </a:rPr>
              <a:t>Alexander </a:t>
            </a:r>
          </a:p>
          <a:p>
            <a:pPr algn="ctr" eaLnBrk="1" hangingPunct="1"/>
            <a:r>
              <a:rPr lang="en-US" altLang="en-US" sz="1000">
                <a:solidFill>
                  <a:srgbClr val="000000"/>
                </a:solidFill>
                <a:latin typeface="Arial" panose="020B0604020202020204" pitchFamily="34" charset="0"/>
                <a:sym typeface="Arial" panose="020B0604020202020204" pitchFamily="34" charset="0"/>
              </a:rPr>
              <a:t>the Great</a:t>
            </a:r>
          </a:p>
          <a:p>
            <a:pPr algn="ctr" eaLnBrk="1" hangingPunct="1"/>
            <a:r>
              <a:rPr lang="en-US" altLang="en-US" sz="1000">
                <a:solidFill>
                  <a:srgbClr val="000000"/>
                </a:solidFill>
                <a:latin typeface="Arial" panose="020B0604020202020204" pitchFamily="34" charset="0"/>
                <a:sym typeface="Arial" panose="020B0604020202020204" pitchFamily="34" charset="0"/>
              </a:rPr>
              <a:t>Geek Empire</a:t>
            </a:r>
          </a:p>
        </p:txBody>
      </p:sp>
      <p:sp>
        <p:nvSpPr>
          <p:cNvPr id="174087" name="AutoShape 7"/>
          <p:cNvSpPr>
            <a:spLocks/>
          </p:cNvSpPr>
          <p:nvPr/>
        </p:nvSpPr>
        <p:spPr bwMode="auto">
          <a:xfrm>
            <a:off x="5486400" y="4648200"/>
            <a:ext cx="685800" cy="1524000"/>
          </a:xfrm>
          <a:prstGeom prst="roundRect">
            <a:avLst>
              <a:gd name="adj" fmla="val 16667"/>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a:solidFill>
                  <a:srgbClr val="000000"/>
                </a:solidFill>
                <a:latin typeface="Arial" panose="020B0604020202020204" pitchFamily="34" charset="0"/>
                <a:sym typeface="Arial" panose="020B0604020202020204" pitchFamily="34" charset="0"/>
              </a:rPr>
              <a:t>Babylonian </a:t>
            </a:r>
          </a:p>
          <a:p>
            <a:pPr algn="ctr" eaLnBrk="1" hangingPunct="1"/>
            <a:r>
              <a:rPr lang="en-US" altLang="en-US" sz="1000">
                <a:solidFill>
                  <a:srgbClr val="000000"/>
                </a:solidFill>
                <a:latin typeface="Arial" panose="020B0604020202020204" pitchFamily="34" charset="0"/>
                <a:sym typeface="Arial" panose="020B0604020202020204" pitchFamily="34" charset="0"/>
              </a:rPr>
              <a:t>Captivity</a:t>
            </a:r>
          </a:p>
        </p:txBody>
      </p:sp>
      <p:sp>
        <p:nvSpPr>
          <p:cNvPr id="174088" name="AutoShape 8"/>
          <p:cNvSpPr>
            <a:spLocks/>
          </p:cNvSpPr>
          <p:nvPr/>
        </p:nvSpPr>
        <p:spPr bwMode="auto">
          <a:xfrm>
            <a:off x="8077200" y="4648200"/>
            <a:ext cx="685800" cy="1524000"/>
          </a:xfrm>
          <a:prstGeom prst="roundRect">
            <a:avLst>
              <a:gd name="adj" fmla="val 16667"/>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a:solidFill>
                  <a:srgbClr val="000000"/>
                </a:solidFill>
                <a:latin typeface="Arial" panose="020B0604020202020204" pitchFamily="34" charset="0"/>
                <a:sym typeface="Arial" panose="020B0604020202020204" pitchFamily="34" charset="0"/>
              </a:rPr>
              <a:t>Beginning </a:t>
            </a:r>
          </a:p>
          <a:p>
            <a:pPr algn="ctr" eaLnBrk="1" hangingPunct="1"/>
            <a:r>
              <a:rPr lang="en-US" altLang="en-US" sz="1000">
                <a:solidFill>
                  <a:srgbClr val="000000"/>
                </a:solidFill>
                <a:latin typeface="Arial" panose="020B0604020202020204" pitchFamily="34" charset="0"/>
                <a:sym typeface="Arial" panose="020B0604020202020204" pitchFamily="34" charset="0"/>
              </a:rPr>
              <a:t>of the</a:t>
            </a:r>
          </a:p>
          <a:p>
            <a:pPr algn="ctr" eaLnBrk="1" hangingPunct="1"/>
            <a:r>
              <a:rPr lang="en-US" altLang="en-US" sz="1000">
                <a:solidFill>
                  <a:srgbClr val="000000"/>
                </a:solidFill>
                <a:latin typeface="Arial" panose="020B0604020202020204" pitchFamily="34" charset="0"/>
                <a:sym typeface="Arial" panose="020B0604020202020204" pitchFamily="34" charset="0"/>
              </a:rPr>
              <a:t> Roman</a:t>
            </a:r>
          </a:p>
          <a:p>
            <a:pPr algn="ctr" eaLnBrk="1" hangingPunct="1"/>
            <a:r>
              <a:rPr lang="en-US" altLang="en-US" sz="1000">
                <a:solidFill>
                  <a:srgbClr val="000000"/>
                </a:solidFill>
                <a:latin typeface="Arial" panose="020B0604020202020204" pitchFamily="34" charset="0"/>
                <a:sym typeface="Arial" panose="020B0604020202020204" pitchFamily="34" charset="0"/>
              </a:rPr>
              <a:t> Empire</a:t>
            </a:r>
          </a:p>
        </p:txBody>
      </p:sp>
      <p:sp>
        <p:nvSpPr>
          <p:cNvPr id="174089" name="AutoShape 9"/>
          <p:cNvSpPr>
            <a:spLocks/>
          </p:cNvSpPr>
          <p:nvPr/>
        </p:nvSpPr>
        <p:spPr bwMode="auto">
          <a:xfrm>
            <a:off x="7100888" y="4114801"/>
            <a:ext cx="976312" cy="485775"/>
          </a:xfrm>
          <a:prstGeom prst="leftArrow">
            <a:avLst>
              <a:gd name="adj1" fmla="val 50000"/>
              <a:gd name="adj2" fmla="val 50245"/>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0" name="AutoShape 10"/>
          <p:cNvSpPr>
            <a:spLocks/>
          </p:cNvSpPr>
          <p:nvPr/>
        </p:nvSpPr>
        <p:spPr bwMode="auto">
          <a:xfrm>
            <a:off x="6172200" y="4114801"/>
            <a:ext cx="533400" cy="485775"/>
          </a:xfrm>
          <a:prstGeom prst="leftArrow">
            <a:avLst>
              <a:gd name="adj1" fmla="val 60130"/>
              <a:gd name="adj2" fmla="val 64052"/>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1" name="AutoShape 11"/>
          <p:cNvSpPr>
            <a:spLocks/>
          </p:cNvSpPr>
          <p:nvPr/>
        </p:nvSpPr>
        <p:spPr bwMode="auto">
          <a:xfrm>
            <a:off x="7620001" y="4114801"/>
            <a:ext cx="1128713" cy="485775"/>
          </a:xfrm>
          <a:prstGeom prst="rightArrow">
            <a:avLst>
              <a:gd name="adj1" fmla="val 50000"/>
              <a:gd name="adj2" fmla="val 58088"/>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2" name="AutoShape 12"/>
          <p:cNvSpPr>
            <a:spLocks/>
          </p:cNvSpPr>
          <p:nvPr/>
        </p:nvSpPr>
        <p:spPr bwMode="auto">
          <a:xfrm rot="10800000">
            <a:off x="6705600" y="4114801"/>
            <a:ext cx="457200" cy="485775"/>
          </a:xfrm>
          <a:prstGeom prst="leftArrow">
            <a:avLst>
              <a:gd name="adj1" fmla="val 60130"/>
              <a:gd name="adj2" fmla="val 58333"/>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3" name="AutoShape 13"/>
          <p:cNvSpPr>
            <a:spLocks/>
          </p:cNvSpPr>
          <p:nvPr/>
        </p:nvSpPr>
        <p:spPr bwMode="auto">
          <a:xfrm>
            <a:off x="5410200" y="4114801"/>
            <a:ext cx="457200" cy="485775"/>
          </a:xfrm>
          <a:prstGeom prst="leftArrow">
            <a:avLst>
              <a:gd name="adj1" fmla="val 60130"/>
              <a:gd name="adj2" fmla="val 58333"/>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4" name="AutoShape 14"/>
          <p:cNvSpPr>
            <a:spLocks/>
          </p:cNvSpPr>
          <p:nvPr/>
        </p:nvSpPr>
        <p:spPr bwMode="auto">
          <a:xfrm rot="10800000">
            <a:off x="5791200" y="4114801"/>
            <a:ext cx="457200" cy="485775"/>
          </a:xfrm>
          <a:prstGeom prst="leftArrow">
            <a:avLst>
              <a:gd name="adj1" fmla="val 60130"/>
              <a:gd name="adj2" fmla="val 58333"/>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095" name="Line 15"/>
          <p:cNvSpPr>
            <a:spLocks noChangeShapeType="1"/>
          </p:cNvSpPr>
          <p:nvPr/>
        </p:nvSpPr>
        <p:spPr bwMode="auto">
          <a:xfrm flipV="1">
            <a:off x="8763000" y="2819400"/>
            <a:ext cx="0" cy="3886200"/>
          </a:xfrm>
          <a:prstGeom prst="line">
            <a:avLst/>
          </a:prstGeom>
          <a:noFill/>
          <a:ln w="34925">
            <a:solidFill>
              <a:srgbClr val="000000"/>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096" name="AutoShape 16"/>
          <p:cNvSpPr>
            <a:spLocks/>
          </p:cNvSpPr>
          <p:nvPr/>
        </p:nvSpPr>
        <p:spPr bwMode="auto">
          <a:xfrm>
            <a:off x="8458200" y="1905000"/>
            <a:ext cx="533400" cy="838200"/>
          </a:xfrm>
          <a:prstGeom prst="roundRect">
            <a:avLst>
              <a:gd name="adj" fmla="val 16667"/>
            </a:avLst>
          </a:prstGeom>
          <a:solidFill>
            <a:srgbClr val="00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a:solidFill>
                  <a:srgbClr val="000000"/>
                </a:solidFill>
                <a:latin typeface="Arial" panose="020B0604020202020204" pitchFamily="34" charset="0"/>
                <a:sym typeface="Arial" panose="020B0604020202020204" pitchFamily="34" charset="0"/>
              </a:rPr>
              <a:t>Birth </a:t>
            </a:r>
          </a:p>
          <a:p>
            <a:pPr algn="ctr" eaLnBrk="1" hangingPunct="1"/>
            <a:r>
              <a:rPr lang="en-US" altLang="en-US" sz="1000">
                <a:solidFill>
                  <a:srgbClr val="000000"/>
                </a:solidFill>
                <a:latin typeface="Arial" panose="020B0604020202020204" pitchFamily="34" charset="0"/>
                <a:sym typeface="Arial" panose="020B0604020202020204" pitchFamily="34" charset="0"/>
              </a:rPr>
              <a:t>of Christ</a:t>
            </a:r>
          </a:p>
          <a:p>
            <a:pPr algn="ctr" eaLnBrk="1" hangingPunct="1"/>
            <a:r>
              <a:rPr lang="en-US" altLang="en-US" sz="1000">
                <a:solidFill>
                  <a:srgbClr val="000000"/>
                </a:solidFill>
                <a:latin typeface="Arial" panose="020B0604020202020204" pitchFamily="34" charset="0"/>
                <a:sym typeface="Arial" panose="020B0604020202020204" pitchFamily="34" charset="0"/>
              </a:rPr>
              <a:t>Matt 1:1</a:t>
            </a:r>
          </a:p>
        </p:txBody>
      </p:sp>
      <p:sp>
        <p:nvSpPr>
          <p:cNvPr id="174097" name="Text Box 17"/>
          <p:cNvSpPr txBox="1">
            <a:spLocks/>
          </p:cNvSpPr>
          <p:nvPr/>
        </p:nvSpPr>
        <p:spPr bwMode="auto">
          <a:xfrm>
            <a:off x="5562600" y="4235450"/>
            <a:ext cx="482600" cy="3365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800" b="1">
                <a:solidFill>
                  <a:srgbClr val="000000"/>
                </a:solidFill>
                <a:latin typeface="Arial" panose="020B0604020202020204" pitchFamily="34" charset="0"/>
                <a:sym typeface="Arial" panose="020B0604020202020204" pitchFamily="34" charset="0"/>
              </a:rPr>
              <a:t>70yrs</a:t>
            </a:r>
          </a:p>
          <a:p>
            <a:pPr eaLnBrk="1" hangingPunct="1"/>
            <a:endParaRPr lang="en-US" altLang="en-US" sz="800">
              <a:solidFill>
                <a:srgbClr val="000000"/>
              </a:solidFill>
              <a:latin typeface="Arial" panose="020B0604020202020204" pitchFamily="34" charset="0"/>
              <a:sym typeface="Arial" panose="020B0604020202020204" pitchFamily="34" charset="0"/>
            </a:endParaRPr>
          </a:p>
        </p:txBody>
      </p:sp>
      <p:sp>
        <p:nvSpPr>
          <p:cNvPr id="174098" name="Text Box 18"/>
          <p:cNvSpPr txBox="1">
            <a:spLocks/>
          </p:cNvSpPr>
          <p:nvPr/>
        </p:nvSpPr>
        <p:spPr bwMode="auto">
          <a:xfrm>
            <a:off x="6172200" y="4235450"/>
            <a:ext cx="1066800" cy="3365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800" b="1">
                <a:solidFill>
                  <a:srgbClr val="000000"/>
                </a:solidFill>
                <a:latin typeface="Arial" panose="020B0604020202020204" pitchFamily="34" charset="0"/>
                <a:sym typeface="Arial" panose="020B0604020202020204" pitchFamily="34" charset="0"/>
              </a:rPr>
              <a:t>516 BC – 332 BC</a:t>
            </a:r>
          </a:p>
          <a:p>
            <a:pPr eaLnBrk="1" hangingPunct="1"/>
            <a:endParaRPr lang="en-US" altLang="en-US" sz="800">
              <a:solidFill>
                <a:srgbClr val="000000"/>
              </a:solidFill>
              <a:latin typeface="Arial" panose="020B0604020202020204" pitchFamily="34" charset="0"/>
              <a:sym typeface="Arial" panose="020B0604020202020204" pitchFamily="34" charset="0"/>
            </a:endParaRPr>
          </a:p>
        </p:txBody>
      </p:sp>
      <p:sp>
        <p:nvSpPr>
          <p:cNvPr id="174099" name="Text Box 19"/>
          <p:cNvSpPr txBox="1">
            <a:spLocks/>
          </p:cNvSpPr>
          <p:nvPr/>
        </p:nvSpPr>
        <p:spPr bwMode="auto">
          <a:xfrm>
            <a:off x="7391400" y="4191000"/>
            <a:ext cx="1066800" cy="45878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800" b="1" dirty="0">
                <a:solidFill>
                  <a:srgbClr val="000000"/>
                </a:solidFill>
                <a:latin typeface="Arial" panose="020B0604020202020204" pitchFamily="34" charset="0"/>
                <a:sym typeface="Arial" panose="020B0604020202020204" pitchFamily="34" charset="0"/>
              </a:rPr>
              <a:t>332 BC – 4 BC</a:t>
            </a:r>
          </a:p>
          <a:p>
            <a:pPr eaLnBrk="1" hangingPunct="1"/>
            <a:r>
              <a:rPr lang="en-US" altLang="en-US" sz="800" b="1" dirty="0" err="1">
                <a:solidFill>
                  <a:srgbClr val="000000"/>
                </a:solidFill>
                <a:latin typeface="Arial" panose="020B0604020202020204" pitchFamily="34" charset="0"/>
                <a:sym typeface="Arial" panose="020B0604020202020204" pitchFamily="34" charset="0"/>
              </a:rPr>
              <a:t>Approx</a:t>
            </a:r>
            <a:r>
              <a:rPr lang="en-US" altLang="en-US" sz="800" b="1" dirty="0">
                <a:solidFill>
                  <a:srgbClr val="000000"/>
                </a:solidFill>
                <a:latin typeface="Arial" panose="020B0604020202020204" pitchFamily="34" charset="0"/>
                <a:sym typeface="Arial" panose="020B0604020202020204" pitchFamily="34" charset="0"/>
              </a:rPr>
              <a:t> 400 years</a:t>
            </a:r>
          </a:p>
          <a:p>
            <a:pPr eaLnBrk="1" hangingPunct="1"/>
            <a:endParaRPr lang="en-US" altLang="en-US" sz="800" dirty="0">
              <a:solidFill>
                <a:srgbClr val="000000"/>
              </a:solidFill>
              <a:latin typeface="Arial" panose="020B0604020202020204" pitchFamily="34" charset="0"/>
              <a:sym typeface="Arial" panose="020B0604020202020204" pitchFamily="34" charset="0"/>
            </a:endParaRPr>
          </a:p>
        </p:txBody>
      </p:sp>
      <p:sp>
        <p:nvSpPr>
          <p:cNvPr id="174122" name="Line 42"/>
          <p:cNvSpPr>
            <a:spLocks noChangeShapeType="1"/>
          </p:cNvSpPr>
          <p:nvPr/>
        </p:nvSpPr>
        <p:spPr bwMode="auto">
          <a:xfrm>
            <a:off x="4114800" y="1143000"/>
            <a:ext cx="1600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3" name="Line 43"/>
          <p:cNvSpPr>
            <a:spLocks noChangeShapeType="1"/>
          </p:cNvSpPr>
          <p:nvPr/>
        </p:nvSpPr>
        <p:spPr bwMode="auto">
          <a:xfrm>
            <a:off x="5715000" y="1143000"/>
            <a:ext cx="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4" name="Line 44"/>
          <p:cNvSpPr>
            <a:spLocks noChangeShapeType="1"/>
          </p:cNvSpPr>
          <p:nvPr/>
        </p:nvSpPr>
        <p:spPr bwMode="auto">
          <a:xfrm>
            <a:off x="4419600" y="1981200"/>
            <a:ext cx="2209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5" name="Line 45"/>
          <p:cNvSpPr>
            <a:spLocks noChangeShapeType="1"/>
          </p:cNvSpPr>
          <p:nvPr/>
        </p:nvSpPr>
        <p:spPr bwMode="auto">
          <a:xfrm>
            <a:off x="6629400" y="1981200"/>
            <a:ext cx="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6" name="Line 46"/>
          <p:cNvSpPr>
            <a:spLocks noChangeShapeType="1"/>
          </p:cNvSpPr>
          <p:nvPr/>
        </p:nvSpPr>
        <p:spPr bwMode="auto">
          <a:xfrm>
            <a:off x="4419600" y="2667000"/>
            <a:ext cx="3124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7" name="Line 47"/>
          <p:cNvSpPr>
            <a:spLocks noChangeShapeType="1"/>
          </p:cNvSpPr>
          <p:nvPr/>
        </p:nvSpPr>
        <p:spPr bwMode="auto">
          <a:xfrm>
            <a:off x="7543800" y="2667000"/>
            <a:ext cx="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31" name="Line 51"/>
          <p:cNvSpPr>
            <a:spLocks noChangeShapeType="1"/>
          </p:cNvSpPr>
          <p:nvPr/>
        </p:nvSpPr>
        <p:spPr bwMode="auto">
          <a:xfrm>
            <a:off x="4419600" y="3429000"/>
            <a:ext cx="39624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32" name="Line 52"/>
          <p:cNvSpPr>
            <a:spLocks noChangeShapeType="1"/>
          </p:cNvSpPr>
          <p:nvPr/>
        </p:nvSpPr>
        <p:spPr bwMode="auto">
          <a:xfrm>
            <a:off x="8382000" y="3429000"/>
            <a:ext cx="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AutoShape 8">
            <a:extLst>
              <a:ext uri="{FF2B5EF4-FFF2-40B4-BE49-F238E27FC236}">
                <a16:creationId xmlns:a16="http://schemas.microsoft.com/office/drawing/2014/main" id="{734270FD-05FD-4F14-9B3D-8C5A9B728F4C}"/>
              </a:ext>
            </a:extLst>
          </p:cNvPr>
          <p:cNvSpPr>
            <a:spLocks/>
          </p:cNvSpPr>
          <p:nvPr/>
        </p:nvSpPr>
        <p:spPr bwMode="auto">
          <a:xfrm>
            <a:off x="8777286" y="4646612"/>
            <a:ext cx="1890714" cy="1524000"/>
          </a:xfrm>
          <a:prstGeom prst="roundRect">
            <a:avLst>
              <a:gd name="adj" fmla="val 16667"/>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dirty="0">
                <a:solidFill>
                  <a:srgbClr val="000000"/>
                </a:solidFill>
                <a:latin typeface="Arial" panose="020B0604020202020204" pitchFamily="34" charset="0"/>
                <a:sym typeface="Arial" panose="020B0604020202020204" pitchFamily="34" charset="0"/>
              </a:rPr>
              <a:t>Roman</a:t>
            </a:r>
          </a:p>
          <a:p>
            <a:pPr algn="ctr" eaLnBrk="1" hangingPunct="1"/>
            <a:r>
              <a:rPr lang="en-US" altLang="en-US" sz="1000" dirty="0">
                <a:solidFill>
                  <a:srgbClr val="000000"/>
                </a:solidFill>
                <a:latin typeface="Arial" panose="020B0604020202020204" pitchFamily="34" charset="0"/>
                <a:sym typeface="Arial" panose="020B0604020202020204" pitchFamily="34" charset="0"/>
              </a:rPr>
              <a:t> Empire</a:t>
            </a:r>
          </a:p>
        </p:txBody>
      </p:sp>
      <p:sp>
        <p:nvSpPr>
          <p:cNvPr id="30" name="AutoShape 11">
            <a:extLst>
              <a:ext uri="{FF2B5EF4-FFF2-40B4-BE49-F238E27FC236}">
                <a16:creationId xmlns:a16="http://schemas.microsoft.com/office/drawing/2014/main" id="{677ADCD9-6FE2-46E1-9B40-ED38869ED8A7}"/>
              </a:ext>
            </a:extLst>
          </p:cNvPr>
          <p:cNvSpPr>
            <a:spLocks/>
          </p:cNvSpPr>
          <p:nvPr/>
        </p:nvSpPr>
        <p:spPr bwMode="auto">
          <a:xfrm>
            <a:off x="9601200" y="4160837"/>
            <a:ext cx="1128713" cy="485775"/>
          </a:xfrm>
          <a:prstGeom prst="rightArrow">
            <a:avLst>
              <a:gd name="adj1" fmla="val 50000"/>
              <a:gd name="adj2" fmla="val 58088"/>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8">
            <a:extLst>
              <a:ext uri="{FF2B5EF4-FFF2-40B4-BE49-F238E27FC236}">
                <a16:creationId xmlns:a16="http://schemas.microsoft.com/office/drawing/2014/main" id="{853D8344-EFA2-4B1E-A470-50DCEC6F7035}"/>
              </a:ext>
            </a:extLst>
          </p:cNvPr>
          <p:cNvSpPr>
            <a:spLocks/>
          </p:cNvSpPr>
          <p:nvPr/>
        </p:nvSpPr>
        <p:spPr bwMode="auto">
          <a:xfrm>
            <a:off x="10682285" y="4646612"/>
            <a:ext cx="1234098" cy="1524000"/>
          </a:xfrm>
          <a:prstGeom prst="roundRect">
            <a:avLst>
              <a:gd name="adj" fmla="val 16667"/>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dirty="0">
                <a:solidFill>
                  <a:srgbClr val="000000"/>
                </a:solidFill>
                <a:latin typeface="Arial" panose="020B0604020202020204" pitchFamily="34" charset="0"/>
                <a:sym typeface="Arial" panose="020B0604020202020204" pitchFamily="34" charset="0"/>
              </a:rPr>
              <a:t>Byzantine</a:t>
            </a:r>
          </a:p>
          <a:p>
            <a:pPr algn="ctr" eaLnBrk="1" hangingPunct="1"/>
            <a:r>
              <a:rPr lang="en-US" altLang="en-US" sz="1000" dirty="0">
                <a:solidFill>
                  <a:srgbClr val="000000"/>
                </a:solidFill>
                <a:latin typeface="Arial" panose="020B0604020202020204" pitchFamily="34" charset="0"/>
                <a:sym typeface="Arial" panose="020B0604020202020204" pitchFamily="34" charset="0"/>
              </a:rPr>
              <a:t> Empire</a:t>
            </a:r>
          </a:p>
        </p:txBody>
      </p:sp>
      <p:sp>
        <p:nvSpPr>
          <p:cNvPr id="32" name="AutoShape 11">
            <a:extLst>
              <a:ext uri="{FF2B5EF4-FFF2-40B4-BE49-F238E27FC236}">
                <a16:creationId xmlns:a16="http://schemas.microsoft.com/office/drawing/2014/main" id="{B28E5778-D0A5-4A55-87B9-A982AFC1B785}"/>
              </a:ext>
            </a:extLst>
          </p:cNvPr>
          <p:cNvSpPr>
            <a:spLocks/>
          </p:cNvSpPr>
          <p:nvPr/>
        </p:nvSpPr>
        <p:spPr bwMode="auto">
          <a:xfrm>
            <a:off x="10820400" y="4155673"/>
            <a:ext cx="1128713" cy="485775"/>
          </a:xfrm>
          <a:prstGeom prst="rightArrow">
            <a:avLst>
              <a:gd name="adj1" fmla="val 50000"/>
              <a:gd name="adj2" fmla="val 58088"/>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11">
            <a:extLst>
              <a:ext uri="{FF2B5EF4-FFF2-40B4-BE49-F238E27FC236}">
                <a16:creationId xmlns:a16="http://schemas.microsoft.com/office/drawing/2014/main" id="{6741D0C4-1919-4DB6-AA6A-E7A151E2C884}"/>
              </a:ext>
            </a:extLst>
          </p:cNvPr>
          <p:cNvSpPr>
            <a:spLocks/>
          </p:cNvSpPr>
          <p:nvPr/>
        </p:nvSpPr>
        <p:spPr bwMode="auto">
          <a:xfrm rot="10800000">
            <a:off x="10529888" y="4150006"/>
            <a:ext cx="1128713" cy="485775"/>
          </a:xfrm>
          <a:prstGeom prst="rightArrow">
            <a:avLst>
              <a:gd name="adj1" fmla="val 50000"/>
              <a:gd name="adj2" fmla="val 58088"/>
            </a:avLst>
          </a:prstGeom>
          <a:solidFill>
            <a:srgbClr val="FF6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Text Box 19">
            <a:extLst>
              <a:ext uri="{FF2B5EF4-FFF2-40B4-BE49-F238E27FC236}">
                <a16:creationId xmlns:a16="http://schemas.microsoft.com/office/drawing/2014/main" id="{D7B656B1-939F-45B0-8324-4B2B8DBE0CB2}"/>
              </a:ext>
            </a:extLst>
          </p:cNvPr>
          <p:cNvSpPr txBox="1">
            <a:spLocks/>
          </p:cNvSpPr>
          <p:nvPr/>
        </p:nvSpPr>
        <p:spPr bwMode="auto">
          <a:xfrm>
            <a:off x="10789748" y="4249918"/>
            <a:ext cx="1234098" cy="46166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800" b="1" dirty="0">
                <a:solidFill>
                  <a:srgbClr val="000000"/>
                </a:solidFill>
                <a:latin typeface="Arial" panose="020B0604020202020204" pitchFamily="34" charset="0"/>
                <a:sym typeface="Arial" panose="020B0604020202020204" pitchFamily="34" charset="0"/>
              </a:rPr>
              <a:t>300AD – 1400 AD</a:t>
            </a:r>
          </a:p>
          <a:p>
            <a:pPr eaLnBrk="1" hangingPunct="1"/>
            <a:r>
              <a:rPr lang="en-US" altLang="en-US" sz="800" b="1" dirty="0" err="1">
                <a:solidFill>
                  <a:srgbClr val="000000"/>
                </a:solidFill>
                <a:latin typeface="Arial" panose="020B0604020202020204" pitchFamily="34" charset="0"/>
                <a:sym typeface="Arial" panose="020B0604020202020204" pitchFamily="34" charset="0"/>
              </a:rPr>
              <a:t>Approx</a:t>
            </a:r>
            <a:r>
              <a:rPr lang="en-US" altLang="en-US" sz="800" b="1" dirty="0">
                <a:solidFill>
                  <a:srgbClr val="000000"/>
                </a:solidFill>
                <a:latin typeface="Arial" panose="020B0604020202020204" pitchFamily="34" charset="0"/>
                <a:sym typeface="Arial" panose="020B0604020202020204" pitchFamily="34" charset="0"/>
              </a:rPr>
              <a:t> 1000 years</a:t>
            </a:r>
          </a:p>
          <a:p>
            <a:pPr eaLnBrk="1" hangingPunct="1"/>
            <a:endParaRPr lang="en-US" altLang="en-US" sz="800" dirty="0">
              <a:solidFill>
                <a:srgbClr val="000000"/>
              </a:solidFill>
              <a:latin typeface="Arial" panose="020B0604020202020204" pitchFamily="34" charset="0"/>
              <a:sym typeface="Arial" panose="020B0604020202020204" pitchFamily="34" charset="0"/>
            </a:endParaRPr>
          </a:p>
        </p:txBody>
      </p:sp>
      <p:sp>
        <p:nvSpPr>
          <p:cNvPr id="36" name="Text Box 19">
            <a:extLst>
              <a:ext uri="{FF2B5EF4-FFF2-40B4-BE49-F238E27FC236}">
                <a16:creationId xmlns:a16="http://schemas.microsoft.com/office/drawing/2014/main" id="{2016BE45-4BEC-445D-911A-FC2BD60B5FC5}"/>
              </a:ext>
            </a:extLst>
          </p:cNvPr>
          <p:cNvSpPr txBox="1">
            <a:spLocks/>
          </p:cNvSpPr>
          <p:nvPr/>
        </p:nvSpPr>
        <p:spPr bwMode="auto">
          <a:xfrm>
            <a:off x="9367993" y="4251843"/>
            <a:ext cx="1234098" cy="46166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800" b="1" dirty="0">
                <a:solidFill>
                  <a:srgbClr val="000000"/>
                </a:solidFill>
                <a:latin typeface="Arial" panose="020B0604020202020204" pitchFamily="34" charset="0"/>
                <a:sym typeface="Arial" panose="020B0604020202020204" pitchFamily="34" charset="0"/>
              </a:rPr>
              <a:t>370AD</a:t>
            </a:r>
          </a:p>
          <a:p>
            <a:pPr eaLnBrk="1" hangingPunct="1"/>
            <a:r>
              <a:rPr lang="en-US" altLang="en-US" sz="800" b="1" dirty="0" err="1">
                <a:solidFill>
                  <a:srgbClr val="000000"/>
                </a:solidFill>
                <a:latin typeface="Arial" panose="020B0604020202020204" pitchFamily="34" charset="0"/>
                <a:sym typeface="Arial" panose="020B0604020202020204" pitchFamily="34" charset="0"/>
              </a:rPr>
              <a:t>Approx</a:t>
            </a:r>
            <a:r>
              <a:rPr lang="en-US" altLang="en-US" sz="800" b="1" dirty="0">
                <a:solidFill>
                  <a:srgbClr val="000000"/>
                </a:solidFill>
                <a:latin typeface="Arial" panose="020B0604020202020204" pitchFamily="34" charset="0"/>
                <a:sym typeface="Arial" panose="020B0604020202020204" pitchFamily="34" charset="0"/>
              </a:rPr>
              <a:t> 400 years</a:t>
            </a:r>
          </a:p>
          <a:p>
            <a:pPr eaLnBrk="1" hangingPunct="1"/>
            <a:endParaRPr lang="en-US" altLang="en-US" sz="800" dirty="0">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1225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22"/>
                                        </p:tgtEl>
                                        <p:attrNameLst>
                                          <p:attrName>style.visibility</p:attrName>
                                        </p:attrNameLst>
                                      </p:cBhvr>
                                      <p:to>
                                        <p:strVal val="visible"/>
                                      </p:to>
                                    </p:set>
                                    <p:animEffect transition="in" filter="blinds(horizontal)">
                                      <p:cBhvr>
                                        <p:cTn id="7" dur="500"/>
                                        <p:tgtEl>
                                          <p:spTgt spid="1741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123"/>
                                        </p:tgtEl>
                                        <p:attrNameLst>
                                          <p:attrName>style.visibility</p:attrName>
                                        </p:attrNameLst>
                                      </p:cBhvr>
                                      <p:to>
                                        <p:strVal val="visible"/>
                                      </p:to>
                                    </p:set>
                                    <p:animEffect transition="in" filter="blinds(horizontal)">
                                      <p:cBhvr>
                                        <p:cTn id="10" dur="500"/>
                                        <p:tgtEl>
                                          <p:spTgt spid="1741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4124"/>
                                        </p:tgtEl>
                                        <p:attrNameLst>
                                          <p:attrName>style.visibility</p:attrName>
                                        </p:attrNameLst>
                                      </p:cBhvr>
                                      <p:to>
                                        <p:strVal val="visible"/>
                                      </p:to>
                                    </p:set>
                                    <p:animEffect transition="in" filter="blinds(horizontal)">
                                      <p:cBhvr>
                                        <p:cTn id="15" dur="500"/>
                                        <p:tgtEl>
                                          <p:spTgt spid="17412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4125"/>
                                        </p:tgtEl>
                                        <p:attrNameLst>
                                          <p:attrName>style.visibility</p:attrName>
                                        </p:attrNameLst>
                                      </p:cBhvr>
                                      <p:to>
                                        <p:strVal val="visible"/>
                                      </p:to>
                                    </p:set>
                                    <p:animEffect transition="in" filter="blinds(horizontal)">
                                      <p:cBhvr>
                                        <p:cTn id="18" dur="500"/>
                                        <p:tgtEl>
                                          <p:spTgt spid="1741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74126"/>
                                        </p:tgtEl>
                                        <p:attrNameLst>
                                          <p:attrName>style.visibility</p:attrName>
                                        </p:attrNameLst>
                                      </p:cBhvr>
                                      <p:to>
                                        <p:strVal val="visible"/>
                                      </p:to>
                                    </p:set>
                                    <p:animEffect transition="in" filter="blinds(horizontal)">
                                      <p:cBhvr>
                                        <p:cTn id="23" dur="500"/>
                                        <p:tgtEl>
                                          <p:spTgt spid="17412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4127"/>
                                        </p:tgtEl>
                                        <p:attrNameLst>
                                          <p:attrName>style.visibility</p:attrName>
                                        </p:attrNameLst>
                                      </p:cBhvr>
                                      <p:to>
                                        <p:strVal val="visible"/>
                                      </p:to>
                                    </p:set>
                                    <p:animEffect transition="in" filter="blinds(horizontal)">
                                      <p:cBhvr>
                                        <p:cTn id="26" dur="500"/>
                                        <p:tgtEl>
                                          <p:spTgt spid="17412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4131"/>
                                        </p:tgtEl>
                                        <p:attrNameLst>
                                          <p:attrName>style.visibility</p:attrName>
                                        </p:attrNameLst>
                                      </p:cBhvr>
                                      <p:to>
                                        <p:strVal val="visible"/>
                                      </p:to>
                                    </p:set>
                                    <p:animEffect transition="in" filter="blinds(horizontal)">
                                      <p:cBhvr>
                                        <p:cTn id="31" dur="500"/>
                                        <p:tgtEl>
                                          <p:spTgt spid="17413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74132"/>
                                        </p:tgtEl>
                                        <p:attrNameLst>
                                          <p:attrName>style.visibility</p:attrName>
                                        </p:attrNameLst>
                                      </p:cBhvr>
                                      <p:to>
                                        <p:strVal val="visible"/>
                                      </p:to>
                                    </p:set>
                                    <p:animEffect transition="in" filter="blinds(horizontal)">
                                      <p:cBhvr>
                                        <p:cTn id="34" dur="500"/>
                                        <p:tgtEl>
                                          <p:spTgt spid="17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2" grpId="0" animBg="1"/>
      <p:bldP spid="174123" grpId="0" animBg="1"/>
      <p:bldP spid="174124" grpId="0" animBg="1"/>
      <p:bldP spid="174125" grpId="0" animBg="1"/>
      <p:bldP spid="174126" grpId="0" animBg="1"/>
      <p:bldP spid="174127" grpId="0" animBg="1"/>
      <p:bldP spid="174131" grpId="0" animBg="1"/>
      <p:bldP spid="1741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853B15-EF0A-4233-8479-BC205B386097}"/>
              </a:ext>
            </a:extLst>
          </p:cNvPr>
          <p:cNvPicPr>
            <a:picLocks noChangeAspect="1"/>
          </p:cNvPicPr>
          <p:nvPr/>
        </p:nvPicPr>
        <p:blipFill rotWithShape="1">
          <a:blip r:embed="rId2"/>
          <a:srcRect l="385"/>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19A10B16-1F53-43C5-B4F3-BD55A4AC7615}"/>
              </a:ext>
            </a:extLst>
          </p:cNvPr>
          <p:cNvSpPr>
            <a:spLocks noGrp="1"/>
          </p:cNvSpPr>
          <p:nvPr>
            <p:ph type="title"/>
          </p:nvPr>
        </p:nvSpPr>
        <p:spPr>
          <a:xfrm>
            <a:off x="649224" y="645106"/>
            <a:ext cx="3650279" cy="1259894"/>
          </a:xfrm>
        </p:spPr>
        <p:txBody>
          <a:bodyPr>
            <a:normAutofit/>
          </a:bodyPr>
          <a:lstStyle/>
          <a:p>
            <a:r>
              <a:rPr lang="en-US" dirty="0"/>
              <a:t>Conquests</a:t>
            </a:r>
          </a:p>
        </p:txBody>
      </p:sp>
      <p:sp>
        <p:nvSpPr>
          <p:cNvPr id="3" name="Content Placeholder 2">
            <a:extLst>
              <a:ext uri="{FF2B5EF4-FFF2-40B4-BE49-F238E27FC236}">
                <a16:creationId xmlns:a16="http://schemas.microsoft.com/office/drawing/2014/main" id="{4101574D-DF1D-485F-B007-9EFFA1E61E32}"/>
              </a:ext>
            </a:extLst>
          </p:cNvPr>
          <p:cNvSpPr>
            <a:spLocks noGrp="1"/>
          </p:cNvSpPr>
          <p:nvPr>
            <p:ph idx="1"/>
          </p:nvPr>
        </p:nvSpPr>
        <p:spPr>
          <a:xfrm>
            <a:off x="649225" y="2133600"/>
            <a:ext cx="3650278" cy="3759253"/>
          </a:xfrm>
        </p:spPr>
        <p:txBody>
          <a:bodyPr>
            <a:normAutofit fontScale="92500"/>
          </a:bodyPr>
          <a:lstStyle/>
          <a:p>
            <a:r>
              <a:rPr lang="en-US" dirty="0"/>
              <a:t>Uthman succeeds Umar</a:t>
            </a:r>
          </a:p>
          <a:p>
            <a:pPr lvl="1"/>
            <a:r>
              <a:rPr lang="en-US" dirty="0"/>
              <a:t>Put the Koran together</a:t>
            </a:r>
          </a:p>
          <a:p>
            <a:endParaRPr lang="en-US" dirty="0"/>
          </a:p>
          <a:p>
            <a:r>
              <a:rPr lang="en-US" dirty="0"/>
              <a:t>Great conqueror</a:t>
            </a:r>
          </a:p>
          <a:p>
            <a:endParaRPr lang="en-US" dirty="0"/>
          </a:p>
          <a:p>
            <a:r>
              <a:rPr lang="en-US" dirty="0"/>
              <a:t>Pushes the envelope from </a:t>
            </a:r>
            <a:r>
              <a:rPr lang="en-US" dirty="0" err="1"/>
              <a:t>Pakenstan</a:t>
            </a:r>
            <a:r>
              <a:rPr lang="en-US" dirty="0"/>
              <a:t> to northern part of Africa  </a:t>
            </a:r>
          </a:p>
          <a:p>
            <a:r>
              <a:rPr lang="en-US" dirty="0"/>
              <a:t>Wants to take Constantinople but is assassinated before that took plan</a:t>
            </a:r>
          </a:p>
        </p:txBody>
      </p:sp>
    </p:spTree>
    <p:extLst>
      <p:ext uri="{BB962C8B-B14F-4D97-AF65-F5344CB8AC3E}">
        <p14:creationId xmlns:p14="http://schemas.microsoft.com/office/powerpoint/2010/main" val="3160489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4745AF-AD94-426D-8E5F-62E3DB1A4541}"/>
              </a:ext>
            </a:extLst>
          </p:cNvPr>
          <p:cNvPicPr>
            <a:picLocks noChangeAspect="1"/>
          </p:cNvPicPr>
          <p:nvPr/>
        </p:nvPicPr>
        <p:blipFill>
          <a:blip r:embed="rId2"/>
          <a:stretch>
            <a:fillRect/>
          </a:stretch>
        </p:blipFill>
        <p:spPr>
          <a:xfrm>
            <a:off x="4663147" y="640080"/>
            <a:ext cx="6866369" cy="5252773"/>
          </a:xfrm>
          <a:prstGeom prst="rect">
            <a:avLst/>
          </a:prstGeom>
        </p:spPr>
      </p:pic>
      <p:sp>
        <p:nvSpPr>
          <p:cNvPr id="2" name="Title 1">
            <a:extLst>
              <a:ext uri="{FF2B5EF4-FFF2-40B4-BE49-F238E27FC236}">
                <a16:creationId xmlns:a16="http://schemas.microsoft.com/office/drawing/2014/main" id="{7C7F7A5E-ED87-4B08-A753-CE3348CA5B20}"/>
              </a:ext>
            </a:extLst>
          </p:cNvPr>
          <p:cNvSpPr>
            <a:spLocks noGrp="1"/>
          </p:cNvSpPr>
          <p:nvPr>
            <p:ph type="title"/>
          </p:nvPr>
        </p:nvSpPr>
        <p:spPr>
          <a:xfrm>
            <a:off x="649224" y="645106"/>
            <a:ext cx="3650279" cy="1259894"/>
          </a:xfrm>
        </p:spPr>
        <p:txBody>
          <a:bodyPr>
            <a:normAutofit/>
          </a:bodyPr>
          <a:lstStyle/>
          <a:p>
            <a:r>
              <a:rPr lang="en-US" dirty="0"/>
              <a:t>Forth Caliph</a:t>
            </a:r>
          </a:p>
        </p:txBody>
      </p:sp>
      <p:sp>
        <p:nvSpPr>
          <p:cNvPr id="3" name="Content Placeholder 2">
            <a:extLst>
              <a:ext uri="{FF2B5EF4-FFF2-40B4-BE49-F238E27FC236}">
                <a16:creationId xmlns:a16="http://schemas.microsoft.com/office/drawing/2014/main" id="{99483F1F-1745-4AC9-B8F7-448616D834AF}"/>
              </a:ext>
            </a:extLst>
          </p:cNvPr>
          <p:cNvSpPr>
            <a:spLocks noGrp="1"/>
          </p:cNvSpPr>
          <p:nvPr>
            <p:ph idx="1"/>
          </p:nvPr>
        </p:nvSpPr>
        <p:spPr>
          <a:xfrm>
            <a:off x="649225" y="2133600"/>
            <a:ext cx="3650278" cy="3759253"/>
          </a:xfrm>
        </p:spPr>
        <p:txBody>
          <a:bodyPr>
            <a:normAutofit fontScale="77500" lnSpcReduction="20000"/>
          </a:bodyPr>
          <a:lstStyle/>
          <a:p>
            <a:r>
              <a:rPr lang="en-US" dirty="0"/>
              <a:t>Started the Shite or Shias</a:t>
            </a:r>
          </a:p>
          <a:p>
            <a:endParaRPr lang="en-US" dirty="0"/>
          </a:p>
          <a:p>
            <a:pPr lvl="1"/>
            <a:r>
              <a:rPr lang="en-US" dirty="0"/>
              <a:t>Believed that you must be a direct descendant of Mohammad in order to be a ruler (Caliph)</a:t>
            </a:r>
          </a:p>
          <a:p>
            <a:pPr lvl="1"/>
            <a:endParaRPr lang="en-US" dirty="0"/>
          </a:p>
          <a:p>
            <a:pPr lvl="1"/>
            <a:r>
              <a:rPr lang="en-US" dirty="0"/>
              <a:t>Sunnis believe that you must be appointed by someone from Mohammed's tribe in order to be a Caliph</a:t>
            </a:r>
          </a:p>
          <a:p>
            <a:pPr lvl="1"/>
            <a:endParaRPr lang="en-US" dirty="0"/>
          </a:p>
          <a:p>
            <a:pPr lvl="1"/>
            <a:r>
              <a:rPr lang="en-US" dirty="0"/>
              <a:t>They have ben fighting ever since</a:t>
            </a:r>
          </a:p>
          <a:p>
            <a:pPr lvl="1"/>
            <a:endParaRPr lang="en-US" dirty="0"/>
          </a:p>
          <a:p>
            <a:pPr lvl="1"/>
            <a:r>
              <a:rPr lang="en-US" dirty="0"/>
              <a:t>Eventually killed</a:t>
            </a:r>
          </a:p>
        </p:txBody>
      </p:sp>
    </p:spTree>
    <p:extLst>
      <p:ext uri="{BB962C8B-B14F-4D97-AF65-F5344CB8AC3E}">
        <p14:creationId xmlns:p14="http://schemas.microsoft.com/office/powerpoint/2010/main" val="2026028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map&#10;&#10;Description generated with high confidence">
            <a:extLst>
              <a:ext uri="{FF2B5EF4-FFF2-40B4-BE49-F238E27FC236}">
                <a16:creationId xmlns:a16="http://schemas.microsoft.com/office/drawing/2014/main" id="{77441DBB-3A24-4B0F-ABF0-9A2F3F0C15AE}"/>
              </a:ext>
            </a:extLst>
          </p:cNvPr>
          <p:cNvPicPr>
            <a:picLocks noChangeAspect="1"/>
          </p:cNvPicPr>
          <p:nvPr/>
        </p:nvPicPr>
        <p:blipFill>
          <a:blip r:embed="rId3"/>
          <a:stretch>
            <a:fillRect/>
          </a:stretch>
        </p:blipFill>
        <p:spPr>
          <a:xfrm>
            <a:off x="4619543" y="658875"/>
            <a:ext cx="6953577" cy="5215182"/>
          </a:xfrm>
          <a:prstGeom prst="rect">
            <a:avLst/>
          </a:prstGeom>
        </p:spPr>
      </p:pic>
      <p:sp>
        <p:nvSpPr>
          <p:cNvPr id="2" name="Title 1">
            <a:extLst>
              <a:ext uri="{FF2B5EF4-FFF2-40B4-BE49-F238E27FC236}">
                <a16:creationId xmlns:a16="http://schemas.microsoft.com/office/drawing/2014/main" id="{D3F2A130-172E-4E0D-93E2-93F9166299C9}"/>
              </a:ext>
            </a:extLst>
          </p:cNvPr>
          <p:cNvSpPr>
            <a:spLocks noGrp="1"/>
          </p:cNvSpPr>
          <p:nvPr>
            <p:ph type="title"/>
          </p:nvPr>
        </p:nvSpPr>
        <p:spPr>
          <a:xfrm>
            <a:off x="649224" y="645106"/>
            <a:ext cx="3650279" cy="1259894"/>
          </a:xfrm>
        </p:spPr>
        <p:txBody>
          <a:bodyPr>
            <a:normAutofit fontScale="90000"/>
          </a:bodyPr>
          <a:lstStyle/>
          <a:p>
            <a:r>
              <a:rPr lang="en-US" dirty="0"/>
              <a:t>The beginning of the Golden age of Islam</a:t>
            </a:r>
          </a:p>
        </p:txBody>
      </p:sp>
      <p:sp>
        <p:nvSpPr>
          <p:cNvPr id="3" name="Content Placeholder 2">
            <a:extLst>
              <a:ext uri="{FF2B5EF4-FFF2-40B4-BE49-F238E27FC236}">
                <a16:creationId xmlns:a16="http://schemas.microsoft.com/office/drawing/2014/main" id="{6CADD849-560C-4921-B06D-69DFF37D19A2}"/>
              </a:ext>
            </a:extLst>
          </p:cNvPr>
          <p:cNvSpPr>
            <a:spLocks noGrp="1"/>
          </p:cNvSpPr>
          <p:nvPr>
            <p:ph idx="1"/>
          </p:nvPr>
        </p:nvSpPr>
        <p:spPr>
          <a:xfrm>
            <a:off x="649225" y="2133600"/>
            <a:ext cx="3650278" cy="3759253"/>
          </a:xfrm>
        </p:spPr>
        <p:txBody>
          <a:bodyPr>
            <a:normAutofit fontScale="92500" lnSpcReduction="10000"/>
          </a:bodyPr>
          <a:lstStyle/>
          <a:p>
            <a:r>
              <a:rPr lang="en-US" dirty="0"/>
              <a:t>The </a:t>
            </a:r>
            <a:r>
              <a:rPr lang="en-US" dirty="0" err="1"/>
              <a:t>Abbisid</a:t>
            </a:r>
            <a:r>
              <a:rPr lang="en-US" dirty="0"/>
              <a:t> Empire is the second phase of Islam</a:t>
            </a:r>
          </a:p>
          <a:p>
            <a:r>
              <a:rPr lang="en-US" dirty="0"/>
              <a:t>Considered the golden age of Islam</a:t>
            </a:r>
          </a:p>
          <a:p>
            <a:r>
              <a:rPr lang="en-US" dirty="0"/>
              <a:t>Started in 750AD – Harun al-Rashid – the first </a:t>
            </a:r>
            <a:r>
              <a:rPr lang="en-US" dirty="0" err="1"/>
              <a:t>Caleph</a:t>
            </a:r>
            <a:endParaRPr lang="en-US" dirty="0"/>
          </a:p>
          <a:p>
            <a:r>
              <a:rPr lang="en-US" dirty="0"/>
              <a:t>His son Al-Mansur, 2</a:t>
            </a:r>
            <a:r>
              <a:rPr lang="en-US" baseline="30000" dirty="0"/>
              <a:t>nd</a:t>
            </a:r>
            <a:r>
              <a:rPr lang="en-US" dirty="0"/>
              <a:t> </a:t>
            </a:r>
            <a:r>
              <a:rPr lang="en-US" dirty="0" err="1"/>
              <a:t>Caleph</a:t>
            </a:r>
            <a:r>
              <a:rPr lang="en-US" dirty="0"/>
              <a:t> of the Abbasid empire was the real person behind the empire.</a:t>
            </a:r>
          </a:p>
          <a:p>
            <a:r>
              <a:rPr lang="en-US" dirty="0"/>
              <a:t>Establishes capital in Bagdad</a:t>
            </a:r>
          </a:p>
          <a:p>
            <a:pPr lvl="1"/>
            <a:r>
              <a:rPr lang="en-US" dirty="0"/>
              <a:t>750AD to 1258AD when the Moguls come in</a:t>
            </a:r>
          </a:p>
          <a:p>
            <a:pPr lvl="1"/>
            <a:endParaRPr lang="en-US" dirty="0"/>
          </a:p>
          <a:p>
            <a:endParaRPr lang="en-US" dirty="0"/>
          </a:p>
          <a:p>
            <a:endParaRPr lang="en-US" dirty="0"/>
          </a:p>
          <a:p>
            <a:endParaRPr lang="en-US" dirty="0"/>
          </a:p>
          <a:p>
            <a:endParaRPr lang="en-US" dirty="0"/>
          </a:p>
        </p:txBody>
      </p:sp>
      <p:sp>
        <p:nvSpPr>
          <p:cNvPr id="5" name="Rectangle 4">
            <a:extLst>
              <a:ext uri="{FF2B5EF4-FFF2-40B4-BE49-F238E27FC236}">
                <a16:creationId xmlns:a16="http://schemas.microsoft.com/office/drawing/2014/main" id="{59D00170-D4B2-4D59-B701-82A86C5E9B84}"/>
              </a:ext>
            </a:extLst>
          </p:cNvPr>
          <p:cNvSpPr/>
          <p:nvPr/>
        </p:nvSpPr>
        <p:spPr>
          <a:xfrm>
            <a:off x="4765846" y="654128"/>
            <a:ext cx="3119805" cy="42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3720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AB43E76-5189-4EC4-9BD8-CBBF64977DF3}"/>
              </a:ext>
            </a:extLst>
          </p:cNvPr>
          <p:cNvPicPr>
            <a:picLocks noChangeAspect="1"/>
          </p:cNvPicPr>
          <p:nvPr/>
        </p:nvPicPr>
        <p:blipFill>
          <a:blip r:embed="rId2"/>
          <a:stretch>
            <a:fillRect/>
          </a:stretch>
        </p:blipFill>
        <p:spPr>
          <a:xfrm>
            <a:off x="4619543" y="650183"/>
            <a:ext cx="6953577" cy="5232566"/>
          </a:xfrm>
          <a:prstGeom prst="rect">
            <a:avLst/>
          </a:prstGeom>
        </p:spPr>
      </p:pic>
      <p:sp>
        <p:nvSpPr>
          <p:cNvPr id="2" name="Title 1">
            <a:extLst>
              <a:ext uri="{FF2B5EF4-FFF2-40B4-BE49-F238E27FC236}">
                <a16:creationId xmlns:a16="http://schemas.microsoft.com/office/drawing/2014/main" id="{F0C1C4B2-9F92-490D-B5D2-6F97C42D1F1D}"/>
              </a:ext>
            </a:extLst>
          </p:cNvPr>
          <p:cNvSpPr>
            <a:spLocks noGrp="1"/>
          </p:cNvSpPr>
          <p:nvPr>
            <p:ph type="title"/>
          </p:nvPr>
        </p:nvSpPr>
        <p:spPr>
          <a:xfrm>
            <a:off x="649224" y="645106"/>
            <a:ext cx="3650279" cy="1259894"/>
          </a:xfrm>
        </p:spPr>
        <p:txBody>
          <a:bodyPr>
            <a:normAutofit fontScale="90000"/>
          </a:bodyPr>
          <a:lstStyle/>
          <a:p>
            <a:r>
              <a:rPr lang="en-US" dirty="0"/>
              <a:t>House of wisdom Established</a:t>
            </a:r>
          </a:p>
        </p:txBody>
      </p:sp>
      <p:sp>
        <p:nvSpPr>
          <p:cNvPr id="3" name="Content Placeholder 2">
            <a:extLst>
              <a:ext uri="{FF2B5EF4-FFF2-40B4-BE49-F238E27FC236}">
                <a16:creationId xmlns:a16="http://schemas.microsoft.com/office/drawing/2014/main" id="{DEFC6FA0-3350-491D-A9BC-A584580064B2}"/>
              </a:ext>
            </a:extLst>
          </p:cNvPr>
          <p:cNvSpPr>
            <a:spLocks noGrp="1"/>
          </p:cNvSpPr>
          <p:nvPr>
            <p:ph idx="1"/>
          </p:nvPr>
        </p:nvSpPr>
        <p:spPr>
          <a:xfrm>
            <a:off x="649225" y="2133600"/>
            <a:ext cx="3650278" cy="3759253"/>
          </a:xfrm>
        </p:spPr>
        <p:txBody>
          <a:bodyPr>
            <a:normAutofit lnSpcReduction="10000"/>
          </a:bodyPr>
          <a:lstStyle/>
          <a:p>
            <a:r>
              <a:rPr lang="en-US" dirty="0"/>
              <a:t>All the worlds knowledge translated into Arabic</a:t>
            </a:r>
          </a:p>
          <a:p>
            <a:r>
              <a:rPr lang="en-US" dirty="0"/>
              <a:t>Western Roman culture would have been lost. They conserved it all when the Romans became savages and lost the ability to read and write.</a:t>
            </a:r>
          </a:p>
          <a:p>
            <a:endParaRPr lang="en-US" dirty="0"/>
          </a:p>
          <a:p>
            <a:r>
              <a:rPr lang="en-US" dirty="0"/>
              <a:t>Like Alexandra the Great collected all the knowledge of the Greek world</a:t>
            </a:r>
          </a:p>
        </p:txBody>
      </p:sp>
    </p:spTree>
    <p:extLst>
      <p:ext uri="{BB962C8B-B14F-4D97-AF65-F5344CB8AC3E}">
        <p14:creationId xmlns:p14="http://schemas.microsoft.com/office/powerpoint/2010/main" val="3601126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descr="A close up of a sign&#10;&#10;Description generated with very high confidence">
            <a:extLst>
              <a:ext uri="{FF2B5EF4-FFF2-40B4-BE49-F238E27FC236}">
                <a16:creationId xmlns:a16="http://schemas.microsoft.com/office/drawing/2014/main" id="{81B0B08E-C22F-4720-8CFA-A55E73EA1CFF}"/>
              </a:ext>
            </a:extLst>
          </p:cNvPr>
          <p:cNvPicPr>
            <a:picLocks noChangeAspect="1"/>
          </p:cNvPicPr>
          <p:nvPr/>
        </p:nvPicPr>
        <p:blipFill>
          <a:blip r:embed="rId2"/>
          <a:stretch>
            <a:fillRect/>
          </a:stretch>
        </p:blipFill>
        <p:spPr>
          <a:xfrm>
            <a:off x="6091916" y="1224619"/>
            <a:ext cx="5451627" cy="4088720"/>
          </a:xfrm>
          <a:prstGeom prst="rect">
            <a:avLst/>
          </a:prstGeom>
        </p:spPr>
      </p:pic>
      <p:sp>
        <p:nvSpPr>
          <p:cNvPr id="2" name="Title 1">
            <a:extLst>
              <a:ext uri="{FF2B5EF4-FFF2-40B4-BE49-F238E27FC236}">
                <a16:creationId xmlns:a16="http://schemas.microsoft.com/office/drawing/2014/main" id="{5ADD4000-8DA8-4D49-92BB-DE433F0C1AB1}"/>
              </a:ext>
            </a:extLst>
          </p:cNvPr>
          <p:cNvSpPr>
            <a:spLocks noGrp="1"/>
          </p:cNvSpPr>
          <p:nvPr>
            <p:ph type="title"/>
          </p:nvPr>
        </p:nvSpPr>
        <p:spPr>
          <a:xfrm>
            <a:off x="1687669" y="624110"/>
            <a:ext cx="4137059" cy="1280890"/>
          </a:xfrm>
        </p:spPr>
        <p:txBody>
          <a:bodyPr>
            <a:normAutofit/>
          </a:bodyPr>
          <a:lstStyle/>
          <a:p>
            <a:r>
              <a:rPr lang="en-US" sz="3200"/>
              <a:t>How long would this empire last?</a:t>
            </a:r>
          </a:p>
        </p:txBody>
      </p:sp>
      <p:sp>
        <p:nvSpPr>
          <p:cNvPr id="3" name="Content Placeholder 2">
            <a:extLst>
              <a:ext uri="{FF2B5EF4-FFF2-40B4-BE49-F238E27FC236}">
                <a16:creationId xmlns:a16="http://schemas.microsoft.com/office/drawing/2014/main" id="{E1B32EB4-36C9-4EF0-9A6C-CFE84E7E7C2E}"/>
              </a:ext>
            </a:extLst>
          </p:cNvPr>
          <p:cNvSpPr>
            <a:spLocks noGrp="1"/>
          </p:cNvSpPr>
          <p:nvPr>
            <p:ph idx="1"/>
          </p:nvPr>
        </p:nvSpPr>
        <p:spPr>
          <a:xfrm>
            <a:off x="1683956" y="2133600"/>
            <a:ext cx="4140772" cy="3777622"/>
          </a:xfrm>
        </p:spPr>
        <p:txBody>
          <a:bodyPr>
            <a:normAutofit/>
          </a:bodyPr>
          <a:lstStyle/>
          <a:p>
            <a:r>
              <a:rPr lang="en-US" sz="1600" dirty="0">
                <a:solidFill>
                  <a:srgbClr val="000000"/>
                </a:solidFill>
              </a:rPr>
              <a:t>5 Months</a:t>
            </a:r>
          </a:p>
          <a:p>
            <a:pPr lvl="1"/>
            <a:r>
              <a:rPr lang="en-US" dirty="0">
                <a:solidFill>
                  <a:srgbClr val="000000"/>
                </a:solidFill>
              </a:rPr>
              <a:t>The same life span of a Locust</a:t>
            </a:r>
          </a:p>
          <a:p>
            <a:pPr lvl="1"/>
            <a:r>
              <a:rPr lang="en-US" dirty="0">
                <a:solidFill>
                  <a:srgbClr val="000000"/>
                </a:solidFill>
              </a:rPr>
              <a:t>Factual with Biology</a:t>
            </a:r>
          </a:p>
        </p:txBody>
      </p:sp>
    </p:spTree>
    <p:extLst>
      <p:ext uri="{BB962C8B-B14F-4D97-AF65-F5344CB8AC3E}">
        <p14:creationId xmlns:p14="http://schemas.microsoft.com/office/powerpoint/2010/main" val="1329221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EDD21E1-BAF0-4314-AB31-82ECB8AC9E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C8619C-F25D-468E-95FA-2A2151D7DDD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12">
            <a:extLst>
              <a:ext uri="{FF2B5EF4-FFF2-40B4-BE49-F238E27FC236}">
                <a16:creationId xmlns:a16="http://schemas.microsoft.com/office/drawing/2014/main" id="{7D9439D6-DEAD-4CEB-A61B-BE3D64D1B5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9FAFC7-6D80-4673-B491-0924A03AA598}"/>
              </a:ext>
            </a:extLst>
          </p:cNvPr>
          <p:cNvPicPr>
            <a:picLocks noChangeAspect="1"/>
          </p:cNvPicPr>
          <p:nvPr/>
        </p:nvPicPr>
        <p:blipFill rotWithShape="1">
          <a:blip r:embed="rId3"/>
          <a:srcRect/>
          <a:stretch/>
        </p:blipFill>
        <p:spPr>
          <a:xfrm>
            <a:off x="6091916" y="1442685"/>
            <a:ext cx="5451627" cy="3652589"/>
          </a:xfrm>
          <a:prstGeom prst="rect">
            <a:avLst/>
          </a:prstGeom>
        </p:spPr>
      </p:pic>
      <p:sp>
        <p:nvSpPr>
          <p:cNvPr id="2" name="Title 1">
            <a:extLst>
              <a:ext uri="{FF2B5EF4-FFF2-40B4-BE49-F238E27FC236}">
                <a16:creationId xmlns:a16="http://schemas.microsoft.com/office/drawing/2014/main" id="{F691925F-A05A-477A-8C67-80ED933AC388}"/>
              </a:ext>
            </a:extLst>
          </p:cNvPr>
          <p:cNvSpPr>
            <a:spLocks noGrp="1"/>
          </p:cNvSpPr>
          <p:nvPr>
            <p:ph type="title"/>
          </p:nvPr>
        </p:nvSpPr>
        <p:spPr>
          <a:xfrm>
            <a:off x="649224" y="645106"/>
            <a:ext cx="5122652" cy="1259894"/>
          </a:xfrm>
        </p:spPr>
        <p:txBody>
          <a:bodyPr>
            <a:normAutofit/>
          </a:bodyPr>
          <a:lstStyle/>
          <a:p>
            <a:r>
              <a:rPr lang="en-US" dirty="0"/>
              <a:t>Two stages of judgement</a:t>
            </a:r>
          </a:p>
        </p:txBody>
      </p:sp>
      <p:sp>
        <p:nvSpPr>
          <p:cNvPr id="3" name="Content Placeholder 2">
            <a:extLst>
              <a:ext uri="{FF2B5EF4-FFF2-40B4-BE49-F238E27FC236}">
                <a16:creationId xmlns:a16="http://schemas.microsoft.com/office/drawing/2014/main" id="{A8BFBBF0-7883-4133-AA37-F39895E52651}"/>
              </a:ext>
            </a:extLst>
          </p:cNvPr>
          <p:cNvSpPr>
            <a:spLocks noGrp="1"/>
          </p:cNvSpPr>
          <p:nvPr>
            <p:ph idx="1"/>
          </p:nvPr>
        </p:nvSpPr>
        <p:spPr>
          <a:xfrm>
            <a:off x="649225" y="2133600"/>
            <a:ext cx="5122652" cy="3759253"/>
          </a:xfrm>
        </p:spPr>
        <p:txBody>
          <a:bodyPr>
            <a:normAutofit/>
          </a:bodyPr>
          <a:lstStyle/>
          <a:p>
            <a:r>
              <a:rPr lang="en-US" dirty="0"/>
              <a:t>632 – 782 is the first period of Islam from Mohammed Rev 9:5</a:t>
            </a:r>
          </a:p>
          <a:p>
            <a:endParaRPr lang="en-US" dirty="0"/>
          </a:p>
          <a:p>
            <a:r>
              <a:rPr lang="en-US" dirty="0"/>
              <a:t>782-933 Is the Abbasid empire in Bagdad</a:t>
            </a:r>
          </a:p>
          <a:p>
            <a:pPr lvl="1"/>
            <a:r>
              <a:rPr lang="en-US" dirty="0"/>
              <a:t>The empire still existed but it power to control the surrounding area ended</a:t>
            </a:r>
          </a:p>
        </p:txBody>
      </p:sp>
    </p:spTree>
    <p:extLst>
      <p:ext uri="{BB962C8B-B14F-4D97-AF65-F5344CB8AC3E}">
        <p14:creationId xmlns:p14="http://schemas.microsoft.com/office/powerpoint/2010/main" val="1059231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F07D76-AE10-4447-BC57-37646F359C7C}"/>
              </a:ext>
            </a:extLst>
          </p:cNvPr>
          <p:cNvPicPr>
            <a:picLocks noChangeAspect="1"/>
          </p:cNvPicPr>
          <p:nvPr/>
        </p:nvPicPr>
        <p:blipFill>
          <a:blip r:embed="rId2"/>
          <a:stretch>
            <a:fillRect/>
          </a:stretch>
        </p:blipFill>
        <p:spPr>
          <a:xfrm>
            <a:off x="4619543" y="658875"/>
            <a:ext cx="6953577" cy="5215182"/>
          </a:xfrm>
          <a:prstGeom prst="rect">
            <a:avLst/>
          </a:prstGeom>
        </p:spPr>
      </p:pic>
      <p:sp>
        <p:nvSpPr>
          <p:cNvPr id="2" name="Title 1">
            <a:extLst>
              <a:ext uri="{FF2B5EF4-FFF2-40B4-BE49-F238E27FC236}">
                <a16:creationId xmlns:a16="http://schemas.microsoft.com/office/drawing/2014/main" id="{7AAE3067-366D-4FEC-8DBA-D8D7F12062D9}"/>
              </a:ext>
            </a:extLst>
          </p:cNvPr>
          <p:cNvSpPr>
            <a:spLocks noGrp="1"/>
          </p:cNvSpPr>
          <p:nvPr>
            <p:ph type="title"/>
          </p:nvPr>
        </p:nvSpPr>
        <p:spPr>
          <a:xfrm>
            <a:off x="649224" y="645106"/>
            <a:ext cx="3650279" cy="1259894"/>
          </a:xfrm>
        </p:spPr>
        <p:txBody>
          <a:bodyPr>
            <a:normAutofit/>
          </a:bodyPr>
          <a:lstStyle/>
          <a:p>
            <a:r>
              <a:rPr lang="en-US" dirty="0"/>
              <a:t>The furnace opened up</a:t>
            </a:r>
          </a:p>
        </p:txBody>
      </p:sp>
      <p:sp>
        <p:nvSpPr>
          <p:cNvPr id="3" name="Content Placeholder 2">
            <a:extLst>
              <a:ext uri="{FF2B5EF4-FFF2-40B4-BE49-F238E27FC236}">
                <a16:creationId xmlns:a16="http://schemas.microsoft.com/office/drawing/2014/main" id="{FA49D6EA-DA5C-4BC5-9AAD-88B2360784A9}"/>
              </a:ext>
            </a:extLst>
          </p:cNvPr>
          <p:cNvSpPr>
            <a:spLocks noGrp="1"/>
          </p:cNvSpPr>
          <p:nvPr>
            <p:ph idx="1"/>
          </p:nvPr>
        </p:nvSpPr>
        <p:spPr>
          <a:xfrm>
            <a:off x="649225" y="2133600"/>
            <a:ext cx="3650278" cy="3759253"/>
          </a:xfrm>
        </p:spPr>
        <p:txBody>
          <a:bodyPr>
            <a:normAutofit lnSpcReduction="10000"/>
          </a:bodyPr>
          <a:lstStyle/>
          <a:p>
            <a:r>
              <a:rPr lang="en-US" dirty="0"/>
              <a:t>In that furnace Islam was born and proliferated into all these regions into what we have today.</a:t>
            </a:r>
          </a:p>
          <a:p>
            <a:endParaRPr lang="en-US" dirty="0"/>
          </a:p>
          <a:p>
            <a:r>
              <a:rPr lang="en-US" dirty="0"/>
              <a:t>This is the background that leads us to the modern history of people who believe in Islam.</a:t>
            </a:r>
          </a:p>
          <a:p>
            <a:r>
              <a:rPr lang="en-US" dirty="0"/>
              <a:t>They came from Arabia and extended even into Palestine. </a:t>
            </a:r>
          </a:p>
          <a:p>
            <a:endParaRPr lang="en-US" dirty="0"/>
          </a:p>
          <a:p>
            <a:endParaRPr lang="en-US" dirty="0"/>
          </a:p>
        </p:txBody>
      </p:sp>
    </p:spTree>
    <p:extLst>
      <p:ext uri="{BB962C8B-B14F-4D97-AF65-F5344CB8AC3E}">
        <p14:creationId xmlns:p14="http://schemas.microsoft.com/office/powerpoint/2010/main" val="3325203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41CFCE-2A08-4D9A-B152-84F958DCD597}"/>
              </a:ext>
            </a:extLst>
          </p:cNvPr>
          <p:cNvPicPr>
            <a:picLocks noChangeAspect="1"/>
          </p:cNvPicPr>
          <p:nvPr/>
        </p:nvPicPr>
        <p:blipFill rotWithShape="1">
          <a:blip r:embed="rId2"/>
          <a:srcRect l="716" r="-1" b="-1"/>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11F1369F-DF33-4504-AE81-25DFE66F6B81}"/>
              </a:ext>
            </a:extLst>
          </p:cNvPr>
          <p:cNvSpPr>
            <a:spLocks noGrp="1"/>
          </p:cNvSpPr>
          <p:nvPr>
            <p:ph type="title"/>
          </p:nvPr>
        </p:nvSpPr>
        <p:spPr>
          <a:xfrm>
            <a:off x="649224" y="645106"/>
            <a:ext cx="3650279" cy="1259894"/>
          </a:xfrm>
        </p:spPr>
        <p:txBody>
          <a:bodyPr>
            <a:normAutofit fontScale="90000"/>
          </a:bodyPr>
          <a:lstStyle/>
          <a:p>
            <a:r>
              <a:rPr lang="en-US" dirty="0"/>
              <a:t>Islam in Prophesy commented by other groups and people</a:t>
            </a:r>
          </a:p>
        </p:txBody>
      </p:sp>
      <p:sp>
        <p:nvSpPr>
          <p:cNvPr id="3" name="Content Placeholder 2">
            <a:extLst>
              <a:ext uri="{FF2B5EF4-FFF2-40B4-BE49-F238E27FC236}">
                <a16:creationId xmlns:a16="http://schemas.microsoft.com/office/drawing/2014/main" id="{04506570-6554-4738-9EB5-6B13FBDCAD6B}"/>
              </a:ext>
            </a:extLst>
          </p:cNvPr>
          <p:cNvSpPr>
            <a:spLocks noGrp="1"/>
          </p:cNvSpPr>
          <p:nvPr>
            <p:ph idx="1"/>
          </p:nvPr>
        </p:nvSpPr>
        <p:spPr>
          <a:xfrm>
            <a:off x="649225" y="2808247"/>
            <a:ext cx="3650278" cy="3759253"/>
          </a:xfrm>
        </p:spPr>
        <p:txBody>
          <a:bodyPr>
            <a:normAutofit/>
          </a:bodyPr>
          <a:lstStyle/>
          <a:p>
            <a:r>
              <a:rPr lang="en-US" dirty="0"/>
              <a:t>John Wesley’s brother, Charles Wesley wrote some of our hymns</a:t>
            </a:r>
          </a:p>
          <a:p>
            <a:endParaRPr lang="en-US" dirty="0"/>
          </a:p>
          <a:p>
            <a:r>
              <a:rPr lang="en-US" dirty="0"/>
              <a:t>Saracens = Another name Arab Muslims</a:t>
            </a:r>
          </a:p>
        </p:txBody>
      </p:sp>
    </p:spTree>
    <p:extLst>
      <p:ext uri="{BB962C8B-B14F-4D97-AF65-F5344CB8AC3E}">
        <p14:creationId xmlns:p14="http://schemas.microsoft.com/office/powerpoint/2010/main" val="2863881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newspaper&#10;&#10;Description generated with high confidence">
            <a:extLst>
              <a:ext uri="{FF2B5EF4-FFF2-40B4-BE49-F238E27FC236}">
                <a16:creationId xmlns:a16="http://schemas.microsoft.com/office/drawing/2014/main" id="{5FA86B69-1CCF-4E74-9289-1756C8984AB1}"/>
              </a:ext>
            </a:extLst>
          </p:cNvPr>
          <p:cNvPicPr>
            <a:picLocks noChangeAspect="1"/>
          </p:cNvPicPr>
          <p:nvPr/>
        </p:nvPicPr>
        <p:blipFill>
          <a:blip r:embed="rId2"/>
          <a:stretch>
            <a:fillRect/>
          </a:stretch>
        </p:blipFill>
        <p:spPr>
          <a:xfrm>
            <a:off x="4619543" y="641491"/>
            <a:ext cx="6953577" cy="5249950"/>
          </a:xfrm>
          <a:prstGeom prst="rect">
            <a:avLst/>
          </a:prstGeom>
        </p:spPr>
      </p:pic>
      <p:sp>
        <p:nvSpPr>
          <p:cNvPr id="2" name="Title 1">
            <a:extLst>
              <a:ext uri="{FF2B5EF4-FFF2-40B4-BE49-F238E27FC236}">
                <a16:creationId xmlns:a16="http://schemas.microsoft.com/office/drawing/2014/main" id="{CA12A9C4-2DBD-4CB6-80EE-A990D5F83511}"/>
              </a:ext>
            </a:extLst>
          </p:cNvPr>
          <p:cNvSpPr>
            <a:spLocks noGrp="1"/>
          </p:cNvSpPr>
          <p:nvPr>
            <p:ph type="title"/>
          </p:nvPr>
        </p:nvSpPr>
        <p:spPr>
          <a:xfrm>
            <a:off x="649224" y="645106"/>
            <a:ext cx="3650279" cy="1259894"/>
          </a:xfrm>
        </p:spPr>
        <p:txBody>
          <a:bodyPr>
            <a:normAutofit fontScale="90000"/>
          </a:bodyPr>
          <a:lstStyle/>
          <a:p>
            <a:r>
              <a:rPr lang="en-US" dirty="0"/>
              <a:t>Islam in Prophesy commented by other groups and people</a:t>
            </a:r>
          </a:p>
        </p:txBody>
      </p:sp>
      <p:sp>
        <p:nvSpPr>
          <p:cNvPr id="3" name="Content Placeholder 2">
            <a:extLst>
              <a:ext uri="{FF2B5EF4-FFF2-40B4-BE49-F238E27FC236}">
                <a16:creationId xmlns:a16="http://schemas.microsoft.com/office/drawing/2014/main" id="{E1905EEE-4846-4C82-847B-0AACC5BB1AA7}"/>
              </a:ext>
            </a:extLst>
          </p:cNvPr>
          <p:cNvSpPr>
            <a:spLocks noGrp="1"/>
          </p:cNvSpPr>
          <p:nvPr>
            <p:ph idx="1"/>
          </p:nvPr>
        </p:nvSpPr>
        <p:spPr>
          <a:xfrm>
            <a:off x="588801" y="2808247"/>
            <a:ext cx="3650278" cy="3759253"/>
          </a:xfrm>
        </p:spPr>
        <p:txBody>
          <a:bodyPr>
            <a:normAutofit/>
          </a:bodyPr>
          <a:lstStyle/>
          <a:p>
            <a:r>
              <a:rPr lang="en-US" dirty="0"/>
              <a:t>Mostly Protestant writers who also had something in common with the Islam – they wanted to combat and protest against Catholicism. And they used Revelation to proved it. </a:t>
            </a:r>
          </a:p>
        </p:txBody>
      </p:sp>
    </p:spTree>
    <p:extLst>
      <p:ext uri="{BB962C8B-B14F-4D97-AF65-F5344CB8AC3E}">
        <p14:creationId xmlns:p14="http://schemas.microsoft.com/office/powerpoint/2010/main" val="1602744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BF7E8610-2DF7-4AF0-B876-0F3B7882A6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1C8C023-62A6-4DA0-8DF4-3F4EA94090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11">
            <a:extLst>
              <a:ext uri="{FF2B5EF4-FFF2-40B4-BE49-F238E27FC236}">
                <a16:creationId xmlns:a16="http://schemas.microsoft.com/office/drawing/2014/main" id="{26B9FE07-322E-43FB-8707-C9826BD903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D24AA44B-AB40-4B68-A661-AF68D57F5ACB}"/>
              </a:ext>
            </a:extLst>
          </p:cNvPr>
          <p:cNvSpPr>
            <a:spLocks noGrp="1"/>
          </p:cNvSpPr>
          <p:nvPr>
            <p:ph type="title"/>
          </p:nvPr>
        </p:nvSpPr>
        <p:spPr>
          <a:xfrm>
            <a:off x="1843391" y="624110"/>
            <a:ext cx="9383408" cy="1280890"/>
          </a:xfrm>
        </p:spPr>
        <p:txBody>
          <a:bodyPr>
            <a:normAutofit fontScale="90000"/>
          </a:bodyPr>
          <a:lstStyle/>
          <a:p>
            <a:r>
              <a:rPr lang="en-US" dirty="0">
                <a:solidFill>
                  <a:schemeClr val="bg1"/>
                </a:solidFill>
              </a:rPr>
              <a:t>Everything that is mentioned in the Rev 9 detail tells us about the Arabs and how they started</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105121364"/>
              </p:ext>
            </p:extLst>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3657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F4C104D-5F30-4811-9376-566B26E471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815E34B-5D02-4E01-A936-E8E1C0AB6F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11">
            <a:extLst>
              <a:ext uri="{FF2B5EF4-FFF2-40B4-BE49-F238E27FC236}">
                <a16:creationId xmlns:a16="http://schemas.microsoft.com/office/drawing/2014/main" id="{7DE3414B-B032-4710-A468-D3285E38C5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www.gregdavis.ca/share/timeline.png">
            <a:extLst>
              <a:ext uri="{FF2B5EF4-FFF2-40B4-BE49-F238E27FC236}">
                <a16:creationId xmlns:a16="http://schemas.microsoft.com/office/drawing/2014/main" id="{5CC31E3C-E736-496E-A534-4AC699BAB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503" y="1905000"/>
            <a:ext cx="8022647" cy="30887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0F59DE-7DB4-4200-B1E4-B66A78D6F829}"/>
              </a:ext>
            </a:extLst>
          </p:cNvPr>
          <p:cNvSpPr>
            <a:spLocks noGrp="1"/>
          </p:cNvSpPr>
          <p:nvPr>
            <p:ph type="title"/>
          </p:nvPr>
        </p:nvSpPr>
        <p:spPr>
          <a:xfrm>
            <a:off x="649224" y="645106"/>
            <a:ext cx="3650279" cy="1259894"/>
          </a:xfrm>
        </p:spPr>
        <p:txBody>
          <a:bodyPr>
            <a:normAutofit/>
          </a:bodyPr>
          <a:lstStyle/>
          <a:p>
            <a:r>
              <a:rPr lang="en-US" dirty="0"/>
              <a:t>Timeline</a:t>
            </a:r>
          </a:p>
        </p:txBody>
      </p:sp>
      <p:sp>
        <p:nvSpPr>
          <p:cNvPr id="3" name="Content Placeholder 2">
            <a:extLst>
              <a:ext uri="{FF2B5EF4-FFF2-40B4-BE49-F238E27FC236}">
                <a16:creationId xmlns:a16="http://schemas.microsoft.com/office/drawing/2014/main" id="{3554172B-729E-40F9-9C41-FA5C328BCBBC}"/>
              </a:ext>
            </a:extLst>
          </p:cNvPr>
          <p:cNvSpPr>
            <a:spLocks noGrp="1"/>
          </p:cNvSpPr>
          <p:nvPr>
            <p:ph idx="1"/>
          </p:nvPr>
        </p:nvSpPr>
        <p:spPr>
          <a:xfrm>
            <a:off x="649225" y="2133600"/>
            <a:ext cx="3650278" cy="3759253"/>
          </a:xfrm>
        </p:spPr>
        <p:txBody>
          <a:bodyPr>
            <a:normAutofit/>
          </a:bodyPr>
          <a:lstStyle/>
          <a:p>
            <a:r>
              <a:rPr lang="en-US" dirty="0"/>
              <a:t>We Examine the End of the Roman empire into the Byzantine empire.</a:t>
            </a:r>
          </a:p>
          <a:p>
            <a:endParaRPr lang="en-US" dirty="0"/>
          </a:p>
          <a:p>
            <a:r>
              <a:rPr lang="en-US" dirty="0"/>
              <a:t>We will later look at the end of the Ottoman empire to see where these Arabs and Muslims ended up and how they play a role in the Land of Israel</a:t>
            </a:r>
          </a:p>
        </p:txBody>
      </p:sp>
      <p:sp>
        <p:nvSpPr>
          <p:cNvPr id="4" name="Oval 3">
            <a:extLst>
              <a:ext uri="{FF2B5EF4-FFF2-40B4-BE49-F238E27FC236}">
                <a16:creationId xmlns:a16="http://schemas.microsoft.com/office/drawing/2014/main" id="{2885D9F1-9D78-4923-8FEE-9C66B15B4D54}"/>
              </a:ext>
            </a:extLst>
          </p:cNvPr>
          <p:cNvSpPr/>
          <p:nvPr/>
        </p:nvSpPr>
        <p:spPr>
          <a:xfrm>
            <a:off x="5366425" y="2538918"/>
            <a:ext cx="3806758" cy="2879387"/>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405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36789"/>
            <a:ext cx="9144000" cy="7309450"/>
          </a:xfrm>
          <a:prstGeom prst="rect">
            <a:avLst/>
          </a:prstGeom>
        </p:spPr>
      </p:pic>
      <p:pic>
        <p:nvPicPr>
          <p:cNvPr id="17" name="Picture 16"/>
          <p:cNvPicPr>
            <a:picLocks noChangeAspect="1"/>
          </p:cNvPicPr>
          <p:nvPr/>
        </p:nvPicPr>
        <p:blipFill>
          <a:blip r:embed="rId4">
            <a:clrChange>
              <a:clrFrom>
                <a:srgbClr val="A349A4"/>
              </a:clrFrom>
              <a:clrTo>
                <a:srgbClr val="A349A4">
                  <a:alpha val="0"/>
                </a:srgbClr>
              </a:clrTo>
            </a:clrChange>
            <a:extLst>
              <a:ext uri="{28A0092B-C50C-407E-A947-70E740481C1C}">
                <a14:useLocalDpi xmlns:a14="http://schemas.microsoft.com/office/drawing/2010/main" val="0"/>
              </a:ext>
            </a:extLst>
          </a:blip>
          <a:stretch>
            <a:fillRect/>
          </a:stretch>
        </p:blipFill>
        <p:spPr>
          <a:xfrm>
            <a:off x="13674969" y="3772468"/>
            <a:ext cx="9144000" cy="1595925"/>
          </a:xfrm>
          <a:prstGeom prst="rect">
            <a:avLst/>
          </a:prstGeom>
        </p:spPr>
      </p:pic>
      <p:sp>
        <p:nvSpPr>
          <p:cNvPr id="9" name="Rectangle 8"/>
          <p:cNvSpPr/>
          <p:nvPr/>
        </p:nvSpPr>
        <p:spPr>
          <a:xfrm>
            <a:off x="17889867" y="3622837"/>
            <a:ext cx="5039633" cy="1107996"/>
          </a:xfrm>
          <a:prstGeom prst="rect">
            <a:avLst/>
          </a:prstGeom>
          <a:noFill/>
          <a:scene3d>
            <a:camera prst="orthographicFront">
              <a:rot lat="0" lon="0" rev="21480000"/>
            </a:camera>
            <a:lightRig rig="threePt" dir="t"/>
          </a:scene3d>
        </p:spPr>
        <p:txBody>
          <a:bodyPr wrap="square" lIns="91440" tIns="45720" rIns="91440" bIns="45720">
            <a:spAutoFit/>
          </a:bodyPr>
          <a:lstStyle/>
          <a:p>
            <a:pPr algn="ctr"/>
            <a:r>
              <a:rPr 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Questions?</a:t>
            </a:r>
            <a:endPar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6071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40000" fill="hold" nodeType="withEffect">
                                  <p:stCondLst>
                                    <p:cond delay="1000"/>
                                  </p:stCondLst>
                                  <p:childTnLst>
                                    <p:animMotion origin="layout" path="M 0 -3.33333E-6 L -0.99844 -0.00208 " pathEditMode="relative" rAng="0" ptsTypes="AA">
                                      <p:cBhvr>
                                        <p:cTn id="6" dur="4000" fill="hold"/>
                                        <p:tgtEl>
                                          <p:spTgt spid="17"/>
                                        </p:tgtEl>
                                        <p:attrNameLst>
                                          <p:attrName>ppt_x</p:attrName>
                                          <p:attrName>ppt_y</p:attrName>
                                        </p:attrNameLst>
                                      </p:cBhvr>
                                      <p:rCtr x="-49931" y="-116"/>
                                    </p:animMotion>
                                  </p:childTnLst>
                                </p:cTn>
                              </p:par>
                              <p:par>
                                <p:cTn id="7" presetID="42" presetClass="path" presetSubtype="0" decel="40000" fill="hold" grpId="0" nodeType="withEffect">
                                  <p:stCondLst>
                                    <p:cond delay="1000"/>
                                  </p:stCondLst>
                                  <p:childTnLst>
                                    <p:animMotion origin="layout" path="M 0 -3.33333E-6 L -0.99844 -0.00208 " pathEditMode="relative" rAng="0" ptsTypes="AA">
                                      <p:cBhvr>
                                        <p:cTn id="8" dur="4000" fill="hold"/>
                                        <p:tgtEl>
                                          <p:spTgt spid="9"/>
                                        </p:tgtEl>
                                        <p:attrNameLst>
                                          <p:attrName>ppt_x</p:attrName>
                                          <p:attrName>ppt_y</p:attrName>
                                        </p:attrNameLst>
                                      </p:cBhvr>
                                      <p:rCtr x="-4993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10EAF2-1B19-434D-B337-C41ECC4A7734}"/>
              </a:ext>
            </a:extLst>
          </p:cNvPr>
          <p:cNvPicPr>
            <a:picLocks noChangeAspect="1"/>
          </p:cNvPicPr>
          <p:nvPr/>
        </p:nvPicPr>
        <p:blipFill rotWithShape="1">
          <a:blip r:embed="rId2"/>
          <a:srcRect r="7665" b="-1"/>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978BE8C9-8ACE-44D5-8A73-28D41AB3AC39}"/>
              </a:ext>
            </a:extLst>
          </p:cNvPr>
          <p:cNvSpPr>
            <a:spLocks noGrp="1"/>
          </p:cNvSpPr>
          <p:nvPr>
            <p:ph type="title"/>
          </p:nvPr>
        </p:nvSpPr>
        <p:spPr>
          <a:xfrm>
            <a:off x="649224" y="645106"/>
            <a:ext cx="3650279" cy="1259894"/>
          </a:xfrm>
        </p:spPr>
        <p:txBody>
          <a:bodyPr>
            <a:normAutofit/>
          </a:bodyPr>
          <a:lstStyle/>
          <a:p>
            <a:r>
              <a:rPr lang="en-US" dirty="0"/>
              <a:t>Biblical warnings</a:t>
            </a:r>
          </a:p>
        </p:txBody>
      </p:sp>
      <p:sp>
        <p:nvSpPr>
          <p:cNvPr id="3" name="Content Placeholder 2">
            <a:extLst>
              <a:ext uri="{FF2B5EF4-FFF2-40B4-BE49-F238E27FC236}">
                <a16:creationId xmlns:a16="http://schemas.microsoft.com/office/drawing/2014/main" id="{86ACA376-3070-4D02-9401-23146F9B9B34}"/>
              </a:ext>
            </a:extLst>
          </p:cNvPr>
          <p:cNvSpPr>
            <a:spLocks noGrp="1"/>
          </p:cNvSpPr>
          <p:nvPr>
            <p:ph idx="1"/>
          </p:nvPr>
        </p:nvSpPr>
        <p:spPr>
          <a:xfrm>
            <a:off x="649225" y="2133600"/>
            <a:ext cx="3650278" cy="3759253"/>
          </a:xfrm>
        </p:spPr>
        <p:txBody>
          <a:bodyPr>
            <a:normAutofit/>
          </a:bodyPr>
          <a:lstStyle/>
          <a:p>
            <a:r>
              <a:rPr lang="en-US" dirty="0"/>
              <a:t>AWAKE</a:t>
            </a:r>
          </a:p>
          <a:p>
            <a:r>
              <a:rPr lang="en-US" dirty="0"/>
              <a:t>The night is far spent</a:t>
            </a:r>
          </a:p>
          <a:p>
            <a:r>
              <a:rPr lang="en-US" dirty="0"/>
              <a:t>The Day is at hand</a:t>
            </a:r>
          </a:p>
          <a:p>
            <a:r>
              <a:rPr lang="en-US" dirty="0" err="1"/>
              <a:t>Phophesy</a:t>
            </a:r>
            <a:r>
              <a:rPr lang="en-US" dirty="0"/>
              <a:t> can wake us out of out sleep</a:t>
            </a:r>
          </a:p>
          <a:p>
            <a:pPr lvl="1"/>
            <a:r>
              <a:rPr lang="en-US" dirty="0"/>
              <a:t>Especially as we know that the time is near</a:t>
            </a:r>
          </a:p>
        </p:txBody>
      </p:sp>
    </p:spTree>
    <p:extLst>
      <p:ext uri="{BB962C8B-B14F-4D97-AF65-F5344CB8AC3E}">
        <p14:creationId xmlns:p14="http://schemas.microsoft.com/office/powerpoint/2010/main" val="340443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F51A389-620F-4F96-840E-9FFF3C39DFF1}"/>
              </a:ext>
            </a:extLst>
          </p:cNvPr>
          <p:cNvPicPr>
            <a:picLocks noChangeAspect="1"/>
          </p:cNvPicPr>
          <p:nvPr/>
        </p:nvPicPr>
        <p:blipFill rotWithShape="1">
          <a:blip r:embed="rId2"/>
          <a:srcRect r="13293" b="1"/>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856C32C0-1A37-4809-81ED-B44A4AE54379}"/>
              </a:ext>
            </a:extLst>
          </p:cNvPr>
          <p:cNvSpPr>
            <a:spLocks noGrp="1"/>
          </p:cNvSpPr>
          <p:nvPr>
            <p:ph type="title"/>
          </p:nvPr>
        </p:nvSpPr>
        <p:spPr>
          <a:xfrm>
            <a:off x="649224" y="645106"/>
            <a:ext cx="3650279" cy="1259894"/>
          </a:xfrm>
        </p:spPr>
        <p:txBody>
          <a:bodyPr>
            <a:normAutofit/>
          </a:bodyPr>
          <a:lstStyle/>
          <a:p>
            <a:r>
              <a:rPr lang="en-US" dirty="0"/>
              <a:t>Biblical Warnings</a:t>
            </a:r>
          </a:p>
        </p:txBody>
      </p:sp>
      <p:sp>
        <p:nvSpPr>
          <p:cNvPr id="3" name="Content Placeholder 2">
            <a:extLst>
              <a:ext uri="{FF2B5EF4-FFF2-40B4-BE49-F238E27FC236}">
                <a16:creationId xmlns:a16="http://schemas.microsoft.com/office/drawing/2014/main" id="{8BB05CD6-A0BD-4EEF-BEB7-B1707A6F3294}"/>
              </a:ext>
            </a:extLst>
          </p:cNvPr>
          <p:cNvSpPr>
            <a:spLocks noGrp="1"/>
          </p:cNvSpPr>
          <p:nvPr>
            <p:ph idx="1"/>
          </p:nvPr>
        </p:nvSpPr>
        <p:spPr>
          <a:xfrm>
            <a:off x="649225" y="2133600"/>
            <a:ext cx="3650278" cy="3759253"/>
          </a:xfrm>
        </p:spPr>
        <p:txBody>
          <a:bodyPr>
            <a:normAutofit/>
          </a:bodyPr>
          <a:lstStyle/>
          <a:p>
            <a:r>
              <a:rPr lang="en-US" dirty="0"/>
              <a:t>Watch therefore</a:t>
            </a:r>
          </a:p>
          <a:p>
            <a:r>
              <a:rPr lang="en-US" dirty="0"/>
              <a:t>It will come suddenly</a:t>
            </a:r>
          </a:p>
          <a:p>
            <a:r>
              <a:rPr lang="en-US" dirty="0"/>
              <a:t>Watch</a:t>
            </a:r>
          </a:p>
          <a:p>
            <a:r>
              <a:rPr lang="en-US" dirty="0"/>
              <a:t>Everyone one of us a personal responsibility to watch for the signs of his coming</a:t>
            </a:r>
          </a:p>
        </p:txBody>
      </p:sp>
    </p:spTree>
    <p:extLst>
      <p:ext uri="{BB962C8B-B14F-4D97-AF65-F5344CB8AC3E}">
        <p14:creationId xmlns:p14="http://schemas.microsoft.com/office/powerpoint/2010/main" val="23174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screenshot of a cell phone&#10;&#10;Description generated with very high confidence">
            <a:extLst>
              <a:ext uri="{FF2B5EF4-FFF2-40B4-BE49-F238E27FC236}">
                <a16:creationId xmlns:a16="http://schemas.microsoft.com/office/drawing/2014/main" id="{0CA842D0-C5B0-4EDB-AB23-300DA4C920A3}"/>
              </a:ext>
            </a:extLst>
          </p:cNvPr>
          <p:cNvPicPr>
            <a:picLocks noChangeAspect="1"/>
          </p:cNvPicPr>
          <p:nvPr/>
        </p:nvPicPr>
        <p:blipFill rotWithShape="1">
          <a:blip r:embed="rId2"/>
          <a:srcRect t="1" r="7997" b="7738"/>
          <a:stretch/>
        </p:blipFill>
        <p:spPr>
          <a:xfrm>
            <a:off x="4619543" y="640081"/>
            <a:ext cx="6953577" cy="4846320"/>
          </a:xfrm>
          <a:prstGeom prst="rect">
            <a:avLst/>
          </a:prstGeom>
        </p:spPr>
      </p:pic>
      <p:sp>
        <p:nvSpPr>
          <p:cNvPr id="2" name="Title 1">
            <a:extLst>
              <a:ext uri="{FF2B5EF4-FFF2-40B4-BE49-F238E27FC236}">
                <a16:creationId xmlns:a16="http://schemas.microsoft.com/office/drawing/2014/main" id="{1464D658-F738-4B02-A045-1320DE71E948}"/>
              </a:ext>
            </a:extLst>
          </p:cNvPr>
          <p:cNvSpPr>
            <a:spLocks noGrp="1"/>
          </p:cNvSpPr>
          <p:nvPr>
            <p:ph type="title"/>
          </p:nvPr>
        </p:nvSpPr>
        <p:spPr>
          <a:xfrm>
            <a:off x="649224" y="645106"/>
            <a:ext cx="3650279" cy="1259894"/>
          </a:xfrm>
        </p:spPr>
        <p:txBody>
          <a:bodyPr>
            <a:normAutofit fontScale="90000"/>
          </a:bodyPr>
          <a:lstStyle/>
          <a:p>
            <a:r>
              <a:rPr lang="en-US" dirty="0"/>
              <a:t>Prophesy will shine a light in a dark place</a:t>
            </a:r>
          </a:p>
        </p:txBody>
      </p:sp>
      <p:sp>
        <p:nvSpPr>
          <p:cNvPr id="9" name="Content Placeholder 8"/>
          <p:cNvSpPr>
            <a:spLocks noGrp="1"/>
          </p:cNvSpPr>
          <p:nvPr>
            <p:ph idx="1"/>
          </p:nvPr>
        </p:nvSpPr>
        <p:spPr>
          <a:xfrm>
            <a:off x="649225" y="2133600"/>
            <a:ext cx="3650278" cy="3759253"/>
          </a:xfrm>
        </p:spPr>
        <p:txBody>
          <a:bodyPr>
            <a:normAutofit/>
          </a:bodyPr>
          <a:lstStyle/>
          <a:p>
            <a:r>
              <a:rPr lang="en-US" dirty="0"/>
              <a:t>It is our own fault if we don’t have the light of prophesy in our heart.</a:t>
            </a:r>
          </a:p>
          <a:p>
            <a:endParaRPr lang="en-US" dirty="0"/>
          </a:p>
        </p:txBody>
      </p:sp>
      <p:sp>
        <p:nvSpPr>
          <p:cNvPr id="4" name="TextBox 3">
            <a:extLst>
              <a:ext uri="{FF2B5EF4-FFF2-40B4-BE49-F238E27FC236}">
                <a16:creationId xmlns:a16="http://schemas.microsoft.com/office/drawing/2014/main" id="{26859045-0843-4A2E-962E-6309BF538592}"/>
              </a:ext>
            </a:extLst>
          </p:cNvPr>
          <p:cNvSpPr txBox="1"/>
          <p:nvPr/>
        </p:nvSpPr>
        <p:spPr>
          <a:xfrm>
            <a:off x="6507804" y="5119443"/>
            <a:ext cx="1289135" cy="369332"/>
          </a:xfrm>
          <a:prstGeom prst="rect">
            <a:avLst/>
          </a:prstGeom>
          <a:noFill/>
        </p:spPr>
        <p:txBody>
          <a:bodyPr wrap="none" rtlCol="0">
            <a:spAutoFit/>
          </a:bodyPr>
          <a:lstStyle/>
          <a:p>
            <a:r>
              <a:rPr lang="en-US" dirty="0">
                <a:solidFill>
                  <a:schemeClr val="bg1"/>
                </a:solidFill>
              </a:rPr>
              <a:t>2Pet 1V19</a:t>
            </a:r>
          </a:p>
        </p:txBody>
      </p:sp>
    </p:spTree>
    <p:extLst>
      <p:ext uri="{BB962C8B-B14F-4D97-AF65-F5344CB8AC3E}">
        <p14:creationId xmlns:p14="http://schemas.microsoft.com/office/powerpoint/2010/main" val="3447744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C70B8C8-8C01-4A7B-837B-3ECC986D75E5}"/>
              </a:ext>
            </a:extLst>
          </p:cNvPr>
          <p:cNvPicPr>
            <a:picLocks noChangeAspect="1"/>
          </p:cNvPicPr>
          <p:nvPr/>
        </p:nvPicPr>
        <p:blipFill rotWithShape="1">
          <a:blip r:embed="rId2"/>
          <a:srcRect r="11636" b="-2"/>
          <a:stretch/>
        </p:blipFill>
        <p:spPr>
          <a:xfrm>
            <a:off x="4619543" y="640080"/>
            <a:ext cx="6953577" cy="5252773"/>
          </a:xfrm>
          <a:prstGeom prst="rect">
            <a:avLst/>
          </a:prstGeom>
        </p:spPr>
      </p:pic>
      <p:sp>
        <p:nvSpPr>
          <p:cNvPr id="2" name="Title 1">
            <a:extLst>
              <a:ext uri="{FF2B5EF4-FFF2-40B4-BE49-F238E27FC236}">
                <a16:creationId xmlns:a16="http://schemas.microsoft.com/office/drawing/2014/main" id="{A3A5C6CE-85AD-49C9-8232-B8F18729B259}"/>
              </a:ext>
            </a:extLst>
          </p:cNvPr>
          <p:cNvSpPr>
            <a:spLocks noGrp="1"/>
          </p:cNvSpPr>
          <p:nvPr>
            <p:ph type="title"/>
          </p:nvPr>
        </p:nvSpPr>
        <p:spPr>
          <a:xfrm>
            <a:off x="649224" y="645106"/>
            <a:ext cx="3650279" cy="1259894"/>
          </a:xfrm>
        </p:spPr>
        <p:txBody>
          <a:bodyPr>
            <a:normAutofit/>
          </a:bodyPr>
          <a:lstStyle/>
          <a:p>
            <a:r>
              <a:rPr lang="en-US" dirty="0"/>
              <a:t>5</a:t>
            </a:r>
            <a:r>
              <a:rPr lang="en-US" baseline="30000" dirty="0"/>
              <a:t>th</a:t>
            </a:r>
            <a:r>
              <a:rPr lang="en-US" dirty="0"/>
              <a:t> Trumpet</a:t>
            </a:r>
          </a:p>
        </p:txBody>
      </p:sp>
      <p:sp>
        <p:nvSpPr>
          <p:cNvPr id="3" name="Content Placeholder 2">
            <a:extLst>
              <a:ext uri="{FF2B5EF4-FFF2-40B4-BE49-F238E27FC236}">
                <a16:creationId xmlns:a16="http://schemas.microsoft.com/office/drawing/2014/main" id="{B07E37C7-BD11-4162-BEF6-4A8B5E2BB69A}"/>
              </a:ext>
            </a:extLst>
          </p:cNvPr>
          <p:cNvSpPr>
            <a:spLocks noGrp="1"/>
          </p:cNvSpPr>
          <p:nvPr>
            <p:ph idx="1"/>
          </p:nvPr>
        </p:nvSpPr>
        <p:spPr>
          <a:xfrm>
            <a:off x="649225" y="2133600"/>
            <a:ext cx="3650278" cy="3759253"/>
          </a:xfrm>
        </p:spPr>
        <p:txBody>
          <a:bodyPr>
            <a:normAutofit/>
          </a:bodyPr>
          <a:lstStyle/>
          <a:p>
            <a:r>
              <a:rPr lang="en-US" dirty="0"/>
              <a:t>Angel sounds the 5</a:t>
            </a:r>
            <a:r>
              <a:rPr lang="en-US" baseline="30000" dirty="0"/>
              <a:t>th</a:t>
            </a:r>
            <a:r>
              <a:rPr lang="en-US" dirty="0"/>
              <a:t> trumpet</a:t>
            </a:r>
          </a:p>
          <a:p>
            <a:r>
              <a:rPr lang="en-US" dirty="0"/>
              <a:t> is given this key –(symbol of power) to of the bottomless pit</a:t>
            </a:r>
          </a:p>
        </p:txBody>
      </p:sp>
    </p:spTree>
    <p:extLst>
      <p:ext uri="{BB962C8B-B14F-4D97-AF65-F5344CB8AC3E}">
        <p14:creationId xmlns:p14="http://schemas.microsoft.com/office/powerpoint/2010/main" val="2126486082"/>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5910</TotalTime>
  <Words>1998</Words>
  <Application>Microsoft Office PowerPoint</Application>
  <PresentationFormat>Widescreen</PresentationFormat>
  <Paragraphs>310</Paragraphs>
  <Slides>50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Century Gothic</vt:lpstr>
      <vt:lpstr>Wingdings 3</vt:lpstr>
      <vt:lpstr>Wisp</vt:lpstr>
      <vt:lpstr>Israel Through Palestinian eyes PT 1</vt:lpstr>
      <vt:lpstr>Sunday School class breakdown</vt:lpstr>
      <vt:lpstr>The Prophesy of Revelation 9</vt:lpstr>
      <vt:lpstr>Daniel’s Image</vt:lpstr>
      <vt:lpstr>Timeline</vt:lpstr>
      <vt:lpstr>Biblical warnings</vt:lpstr>
      <vt:lpstr>Biblical Warnings</vt:lpstr>
      <vt:lpstr>Prophesy will shine a light in a dark place</vt:lpstr>
      <vt:lpstr>5th Trumpet</vt:lpstr>
      <vt:lpstr>The bottomless pit opens up</vt:lpstr>
      <vt:lpstr>The Furnace</vt:lpstr>
      <vt:lpstr>Out of pit come out Locusts</vt:lpstr>
      <vt:lpstr>A King shall reign over them Rev 9V11</vt:lpstr>
      <vt:lpstr>Who inhabited the area of Arabia?</vt:lpstr>
      <vt:lpstr>He would become a great nation</vt:lpstr>
      <vt:lpstr>The Star that fell from heaven Rev 9:1</vt:lpstr>
      <vt:lpstr>People walking around Mecca</vt:lpstr>
      <vt:lpstr>Mohammed lived in  Mecca</vt:lpstr>
      <vt:lpstr>Who was Mahammed?</vt:lpstr>
      <vt:lpstr>Who was Mohammed</vt:lpstr>
      <vt:lpstr>The legend continues with Mohammed being taken to Jerusalem … </vt:lpstr>
      <vt:lpstr>Why is sight so sacred?</vt:lpstr>
      <vt:lpstr>Mohammed quest to clean up the idols</vt:lpstr>
      <vt:lpstr>The clothes and staff of Mohammed</vt:lpstr>
      <vt:lpstr>Ramadan is established</vt:lpstr>
      <vt:lpstr>The final battle and the beginning of Islam</vt:lpstr>
      <vt:lpstr>Out of this area came the Locusts</vt:lpstr>
      <vt:lpstr>The stages of the Locust</vt:lpstr>
      <vt:lpstr>Locusts are used in the bible many times</vt:lpstr>
      <vt:lpstr>Joel 2</vt:lpstr>
      <vt:lpstr>Quote from the ottoman empire</vt:lpstr>
      <vt:lpstr>What were the locust like</vt:lpstr>
      <vt:lpstr>The rough caterpillar (the earlier form of the locust)</vt:lpstr>
      <vt:lpstr>What does this mean?</vt:lpstr>
      <vt:lpstr>Ali ibn Abi Talib</vt:lpstr>
      <vt:lpstr>They had to use coats of mail or breastplates of Iron </vt:lpstr>
      <vt:lpstr>What was mission of Islam?</vt:lpstr>
      <vt:lpstr>Abu Bakr</vt:lpstr>
      <vt:lpstr>Conquests </vt:lpstr>
      <vt:lpstr>Conquests</vt:lpstr>
      <vt:lpstr>Forth Caliph</vt:lpstr>
      <vt:lpstr>The beginning of the Golden age of Islam</vt:lpstr>
      <vt:lpstr>House of wisdom Established</vt:lpstr>
      <vt:lpstr>How long would this empire last?</vt:lpstr>
      <vt:lpstr>Two stages of judgement</vt:lpstr>
      <vt:lpstr>The furnace opened up</vt:lpstr>
      <vt:lpstr>Islam in Prophesy commented by other groups and people</vt:lpstr>
      <vt:lpstr>Islam in Prophesy commented by other groups and people</vt:lpstr>
      <vt:lpstr>Everything that is mentioned in the Rev 9 detail tells us about the Arabs and how they started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Through Palestinian eyes</dc:title>
  <dc:creator>jared keyes</dc:creator>
  <cp:lastModifiedBy>jared keyes</cp:lastModifiedBy>
  <cp:revision>138</cp:revision>
  <dcterms:created xsi:type="dcterms:W3CDTF">2017-10-08T00:43:35Z</dcterms:created>
  <dcterms:modified xsi:type="dcterms:W3CDTF">2018-02-07T02:23:04Z</dcterms:modified>
</cp:coreProperties>
</file>